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2" r:id="rId1"/>
  </p:sldMasterIdLst>
  <p:handoutMasterIdLst>
    <p:handoutMasterId r:id="rId26"/>
  </p:handoutMasterIdLst>
  <p:sldIdLst>
    <p:sldId id="256" r:id="rId2"/>
    <p:sldId id="257" r:id="rId3"/>
    <p:sldId id="258" r:id="rId4"/>
    <p:sldId id="259" r:id="rId5"/>
    <p:sldId id="260" r:id="rId6"/>
    <p:sldId id="286" r:id="rId7"/>
    <p:sldId id="261" r:id="rId8"/>
    <p:sldId id="263" r:id="rId9"/>
    <p:sldId id="265" r:id="rId10"/>
    <p:sldId id="267" r:id="rId11"/>
    <p:sldId id="269" r:id="rId12"/>
    <p:sldId id="271" r:id="rId13"/>
    <p:sldId id="272" r:id="rId14"/>
    <p:sldId id="273" r:id="rId15"/>
    <p:sldId id="274" r:id="rId16"/>
    <p:sldId id="275" r:id="rId17"/>
    <p:sldId id="278" r:id="rId18"/>
    <p:sldId id="276" r:id="rId19"/>
    <p:sldId id="277" r:id="rId20"/>
    <p:sldId id="279" r:id="rId21"/>
    <p:sldId id="280" r:id="rId22"/>
    <p:sldId id="281" r:id="rId23"/>
    <p:sldId id="284" r:id="rId24"/>
    <p:sldId id="287" r:id="rId25"/>
  </p:sldIdLst>
  <p:sldSz cx="9144000" cy="6858000" type="screen4x3"/>
  <p:notesSz cx="6858000" cy="9144000"/>
  <p:embeddedFontLst>
    <p:embeddedFont>
      <p:font typeface="Open Sans" panose="020B060603050402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FontAwesome" pitchFamily="2" charset="0"/>
      <p:regular r:id="rId35"/>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D34B4B28-E13B-4839-88DD-FE9F44900A44}">
          <p14:sldIdLst>
            <p14:sldId id="256"/>
          </p14:sldIdLst>
        </p14:section>
        <p14:section name="Planejamento da Contratação" id="{A626623C-7A30-43D1-8453-CDCEDD424D04}">
          <p14:sldIdLst>
            <p14:sldId id="257"/>
            <p14:sldId id="258"/>
            <p14:sldId id="259"/>
            <p14:sldId id="260"/>
            <p14:sldId id="286"/>
          </p14:sldIdLst>
        </p14:section>
        <p14:section name="Funcionalidades" id="{7A01DD06-E1A0-4DF3-9A5A-E4684A3132C6}">
          <p14:sldIdLst>
            <p14:sldId id="261"/>
            <p14:sldId id="263"/>
            <p14:sldId id="265"/>
            <p14:sldId id="267"/>
            <p14:sldId id="269"/>
            <p14:sldId id="271"/>
            <p14:sldId id="272"/>
            <p14:sldId id="273"/>
            <p14:sldId id="274"/>
            <p14:sldId id="275"/>
            <p14:sldId id="278"/>
            <p14:sldId id="276"/>
            <p14:sldId id="277"/>
          </p14:sldIdLst>
        </p14:section>
        <p14:section name="Tecnologias" id="{9B923E2A-73E3-4D60-8858-8EAA6DEE7CEC}">
          <p14:sldIdLst>
            <p14:sldId id="279"/>
            <p14:sldId id="280"/>
            <p14:sldId id="281"/>
            <p14:sldId id="284"/>
            <p14:sldId id="28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83" autoAdjust="0"/>
  </p:normalViewPr>
  <p:slideViewPr>
    <p:cSldViewPr>
      <p:cViewPr>
        <p:scale>
          <a:sx n="115" d="100"/>
          <a:sy n="115" d="100"/>
        </p:scale>
        <p:origin x="-1440" y="168"/>
      </p:cViewPr>
      <p:guideLst>
        <p:guide orient="horz" pos="2160"/>
        <p:guide pos="2880"/>
      </p:guideLst>
    </p:cSldViewPr>
  </p:slideViewPr>
  <p:outlineViewPr>
    <p:cViewPr>
      <p:scale>
        <a:sx n="33" d="100"/>
        <a:sy n="33" d="100"/>
      </p:scale>
      <p:origin x="0" y="1752"/>
    </p:cViewPr>
  </p:outlineViewPr>
  <p:notesTextViewPr>
    <p:cViewPr>
      <p:scale>
        <a:sx n="1" d="1"/>
        <a:sy n="1" d="1"/>
      </p:scale>
      <p:origin x="0" y="0"/>
    </p:cViewPr>
  </p:notesTextViewPr>
  <p:notesViewPr>
    <p:cSldViewPr showGuides="1">
      <p:cViewPr varScale="1">
        <p:scale>
          <a:sx n="86" d="100"/>
          <a:sy n="86" d="100"/>
        </p:scale>
        <p:origin x="-3762" y="-96"/>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5C6476-907C-4DAC-972E-E15D5F609E9A}" type="datetimeFigureOut">
              <a:rPr lang="pt-BR" smtClean="0"/>
              <a:t>22/08/2014</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F6A56F-04DF-47B1-ADB2-0EC90A1E3027}" type="slidenum">
              <a:rPr lang="pt-BR" smtClean="0"/>
              <a:t>‹nº›</a:t>
            </a:fld>
            <a:endParaRPr lang="pt-BR"/>
          </a:p>
        </p:txBody>
      </p:sp>
    </p:spTree>
    <p:extLst>
      <p:ext uri="{BB962C8B-B14F-4D97-AF65-F5344CB8AC3E}">
        <p14:creationId xmlns:p14="http://schemas.microsoft.com/office/powerpoint/2010/main" val="425311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CEF6B36A-6EEC-45FE-9414-039147D69CC2}" type="datetimeFigureOut">
              <a:rPr lang="pt-BR" smtClean="0"/>
              <a:t>22/08/2014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82C610E-10C5-4307-B8B7-119B9A55D482}" type="slidenum">
              <a:rPr lang="pt-BR" smtClean="0"/>
              <a:t>‹nº›</a:t>
            </a:fld>
            <a:endParaRPr lang="pt-BR"/>
          </a:p>
        </p:txBody>
      </p:sp>
    </p:spTree>
    <p:extLst>
      <p:ext uri="{BB962C8B-B14F-4D97-AF65-F5344CB8AC3E}">
        <p14:creationId xmlns:p14="http://schemas.microsoft.com/office/powerpoint/2010/main" val="182014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EF6B36A-6EEC-45FE-9414-039147D69CC2}" type="datetimeFigureOut">
              <a:rPr lang="pt-BR" smtClean="0"/>
              <a:t>22/08/2014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82C610E-10C5-4307-B8B7-119B9A55D482}" type="slidenum">
              <a:rPr lang="pt-BR" smtClean="0"/>
              <a:t>‹nº›</a:t>
            </a:fld>
            <a:endParaRPr lang="pt-BR"/>
          </a:p>
        </p:txBody>
      </p:sp>
    </p:spTree>
    <p:extLst>
      <p:ext uri="{BB962C8B-B14F-4D97-AF65-F5344CB8AC3E}">
        <p14:creationId xmlns:p14="http://schemas.microsoft.com/office/powerpoint/2010/main" val="20808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EF6B36A-6EEC-45FE-9414-039147D69CC2}" type="datetimeFigureOut">
              <a:rPr lang="pt-BR" smtClean="0"/>
              <a:t>22/08/2014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82C610E-10C5-4307-B8B7-119B9A55D482}" type="slidenum">
              <a:rPr lang="pt-BR" smtClean="0"/>
              <a:t>‹nº›</a:t>
            </a:fld>
            <a:endParaRPr lang="pt-BR"/>
          </a:p>
        </p:txBody>
      </p:sp>
    </p:spTree>
    <p:extLst>
      <p:ext uri="{BB962C8B-B14F-4D97-AF65-F5344CB8AC3E}">
        <p14:creationId xmlns:p14="http://schemas.microsoft.com/office/powerpoint/2010/main" val="297201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EF6B36A-6EEC-45FE-9414-039147D69CC2}" type="datetimeFigureOut">
              <a:rPr lang="pt-BR" smtClean="0"/>
              <a:t>22/08/2014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82C610E-10C5-4307-B8B7-119B9A55D482}" type="slidenum">
              <a:rPr lang="pt-BR" smtClean="0"/>
              <a:t>‹nº›</a:t>
            </a:fld>
            <a:endParaRPr lang="pt-BR"/>
          </a:p>
        </p:txBody>
      </p:sp>
    </p:spTree>
    <p:extLst>
      <p:ext uri="{BB962C8B-B14F-4D97-AF65-F5344CB8AC3E}">
        <p14:creationId xmlns:p14="http://schemas.microsoft.com/office/powerpoint/2010/main" val="34716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CEF6B36A-6EEC-45FE-9414-039147D69CC2}" type="datetimeFigureOut">
              <a:rPr lang="pt-BR" smtClean="0"/>
              <a:t>22/08/2014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82C610E-10C5-4307-B8B7-119B9A55D482}" type="slidenum">
              <a:rPr lang="pt-BR" smtClean="0"/>
              <a:t>‹nº›</a:t>
            </a:fld>
            <a:endParaRPr lang="pt-BR"/>
          </a:p>
        </p:txBody>
      </p:sp>
    </p:spTree>
    <p:extLst>
      <p:ext uri="{BB962C8B-B14F-4D97-AF65-F5344CB8AC3E}">
        <p14:creationId xmlns:p14="http://schemas.microsoft.com/office/powerpoint/2010/main" val="101179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CEF6B36A-6EEC-45FE-9414-039147D69CC2}" type="datetimeFigureOut">
              <a:rPr lang="pt-BR" smtClean="0"/>
              <a:t>22/08/2014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82C610E-10C5-4307-B8B7-119B9A55D482}" type="slidenum">
              <a:rPr lang="pt-BR" smtClean="0"/>
              <a:t>‹nº›</a:t>
            </a:fld>
            <a:endParaRPr lang="pt-BR"/>
          </a:p>
        </p:txBody>
      </p:sp>
    </p:spTree>
    <p:extLst>
      <p:ext uri="{BB962C8B-B14F-4D97-AF65-F5344CB8AC3E}">
        <p14:creationId xmlns:p14="http://schemas.microsoft.com/office/powerpoint/2010/main" val="2742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CEF6B36A-6EEC-45FE-9414-039147D69CC2}" type="datetimeFigureOut">
              <a:rPr lang="pt-BR" smtClean="0"/>
              <a:t>22/08/2014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82C610E-10C5-4307-B8B7-119B9A55D482}" type="slidenum">
              <a:rPr lang="pt-BR" smtClean="0"/>
              <a:t>‹nº›</a:t>
            </a:fld>
            <a:endParaRPr lang="pt-BR"/>
          </a:p>
        </p:txBody>
      </p:sp>
    </p:spTree>
    <p:extLst>
      <p:ext uri="{BB962C8B-B14F-4D97-AF65-F5344CB8AC3E}">
        <p14:creationId xmlns:p14="http://schemas.microsoft.com/office/powerpoint/2010/main" val="229523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CEF6B36A-6EEC-45FE-9414-039147D69CC2}" type="datetimeFigureOut">
              <a:rPr lang="pt-BR" smtClean="0"/>
              <a:t>22/08/2014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82C610E-10C5-4307-B8B7-119B9A55D482}" type="slidenum">
              <a:rPr lang="pt-BR" smtClean="0"/>
              <a:t>‹nº›</a:t>
            </a:fld>
            <a:endParaRPr lang="pt-BR"/>
          </a:p>
        </p:txBody>
      </p:sp>
    </p:spTree>
    <p:extLst>
      <p:ext uri="{BB962C8B-B14F-4D97-AF65-F5344CB8AC3E}">
        <p14:creationId xmlns:p14="http://schemas.microsoft.com/office/powerpoint/2010/main" val="361820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EF6B36A-6EEC-45FE-9414-039147D69CC2}" type="datetimeFigureOut">
              <a:rPr lang="pt-BR" smtClean="0"/>
              <a:t>22/08/2014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82C610E-10C5-4307-B8B7-119B9A55D482}" type="slidenum">
              <a:rPr lang="pt-BR" smtClean="0"/>
              <a:t>‹nº›</a:t>
            </a:fld>
            <a:endParaRPr lang="pt-BR"/>
          </a:p>
        </p:txBody>
      </p:sp>
    </p:spTree>
    <p:extLst>
      <p:ext uri="{BB962C8B-B14F-4D97-AF65-F5344CB8AC3E}">
        <p14:creationId xmlns:p14="http://schemas.microsoft.com/office/powerpoint/2010/main" val="370557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EF6B36A-6EEC-45FE-9414-039147D69CC2}" type="datetimeFigureOut">
              <a:rPr lang="pt-BR" smtClean="0"/>
              <a:t>22/08/2014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82C610E-10C5-4307-B8B7-119B9A55D482}" type="slidenum">
              <a:rPr lang="pt-BR" smtClean="0"/>
              <a:t>‹nº›</a:t>
            </a:fld>
            <a:endParaRPr lang="pt-BR"/>
          </a:p>
        </p:txBody>
      </p:sp>
    </p:spTree>
    <p:extLst>
      <p:ext uri="{BB962C8B-B14F-4D97-AF65-F5344CB8AC3E}">
        <p14:creationId xmlns:p14="http://schemas.microsoft.com/office/powerpoint/2010/main" val="53846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EF6B36A-6EEC-45FE-9414-039147D69CC2}" type="datetimeFigureOut">
              <a:rPr lang="pt-BR" smtClean="0"/>
              <a:t>22/08/2014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82C610E-10C5-4307-B8B7-119B9A55D482}" type="slidenum">
              <a:rPr lang="pt-BR" smtClean="0"/>
              <a:t>‹nº›</a:t>
            </a:fld>
            <a:endParaRPr lang="pt-BR"/>
          </a:p>
        </p:txBody>
      </p:sp>
    </p:spTree>
    <p:extLst>
      <p:ext uri="{BB962C8B-B14F-4D97-AF65-F5344CB8AC3E}">
        <p14:creationId xmlns:p14="http://schemas.microsoft.com/office/powerpoint/2010/main" val="182010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6B36A-6EEC-45FE-9414-039147D69CC2}" type="datetimeFigureOut">
              <a:rPr lang="pt-BR" smtClean="0"/>
              <a:t>22/08/2014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C610E-10C5-4307-B8B7-119B9A55D482}" type="slidenum">
              <a:rPr lang="pt-BR" smtClean="0"/>
              <a:t>‹nº›</a:t>
            </a:fld>
            <a:endParaRPr lang="pt-BR"/>
          </a:p>
        </p:txBody>
      </p:sp>
    </p:spTree>
    <p:extLst>
      <p:ext uri="{BB962C8B-B14F-4D97-AF65-F5344CB8AC3E}">
        <p14:creationId xmlns:p14="http://schemas.microsoft.com/office/powerpoint/2010/main" val="25268222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771800" y="908720"/>
            <a:ext cx="3600400" cy="432048"/>
          </a:xfrm>
        </p:spPr>
        <p:txBody>
          <a:bodyPr>
            <a:noAutofit/>
          </a:bodyPr>
          <a:lstStyle/>
          <a:p>
            <a:r>
              <a:rPr lang="pt-BR" sz="1800" dirty="0" smtClean="0">
                <a:solidFill>
                  <a:schemeClr val="bg1"/>
                </a:solidFill>
                <a:latin typeface="Open Sans" pitchFamily="34" charset="0"/>
                <a:ea typeface="Open Sans" pitchFamily="34" charset="0"/>
                <a:cs typeface="Open Sans" pitchFamily="34" charset="0"/>
              </a:rPr>
              <a:t>Apresentação do Software</a:t>
            </a:r>
            <a:endParaRPr lang="pt-BR" sz="1800" dirty="0">
              <a:solidFill>
                <a:schemeClr val="bg1"/>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892305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6632"/>
            <a:ext cx="8229600" cy="1143000"/>
          </a:xfrm>
        </p:spPr>
        <p:txBody>
          <a:bodyPr>
            <a:normAutofit/>
          </a:bodyPr>
          <a:lstStyle/>
          <a:p>
            <a:pPr algn="l"/>
            <a:r>
              <a:rPr lang="pt-BR" dirty="0" smtClean="0">
                <a:solidFill>
                  <a:schemeClr val="bg1"/>
                </a:solidFill>
              </a:rPr>
              <a:t>Personalização de </a:t>
            </a:r>
            <a:r>
              <a:rPr lang="pt-BR" dirty="0" err="1" smtClean="0">
                <a:solidFill>
                  <a:schemeClr val="bg1"/>
                </a:solidFill>
              </a:rPr>
              <a:t>Dashboard</a:t>
            </a:r>
            <a:r>
              <a:rPr lang="pt-BR" dirty="0">
                <a:solidFill>
                  <a:schemeClr val="bg1"/>
                </a:solidFill>
              </a:rPr>
              <a:t/>
            </a:r>
            <a:br>
              <a:rPr lang="pt-BR" dirty="0">
                <a:solidFill>
                  <a:schemeClr val="bg1"/>
                </a:solidFill>
              </a:rPr>
            </a:br>
            <a:r>
              <a:rPr lang="pt-BR" sz="1100" dirty="0" smtClean="0">
                <a:solidFill>
                  <a:schemeClr val="bg1"/>
                </a:solidFill>
              </a:rPr>
              <a:t>RESUMO DE </a:t>
            </a:r>
            <a:r>
              <a:rPr lang="pt-BR" sz="1100" b="1" dirty="0" smtClean="0">
                <a:solidFill>
                  <a:schemeClr val="bg1"/>
                </a:solidFill>
              </a:rPr>
              <a:t>FUNCIONALIDADES</a:t>
            </a:r>
            <a:endParaRPr lang="pt-BR" sz="1100" b="1" dirty="0">
              <a:solidFill>
                <a:schemeClr val="bg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3959" y="1413787"/>
            <a:ext cx="8256081" cy="4030425"/>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1835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71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6632"/>
            <a:ext cx="8229600" cy="1143000"/>
          </a:xfrm>
        </p:spPr>
        <p:txBody>
          <a:bodyPr>
            <a:normAutofit/>
          </a:bodyPr>
          <a:lstStyle/>
          <a:p>
            <a:pPr algn="l"/>
            <a:r>
              <a:rPr lang="pt-BR" dirty="0" smtClean="0">
                <a:solidFill>
                  <a:schemeClr val="bg1"/>
                </a:solidFill>
              </a:rPr>
              <a:t>Processo de Planejamento</a:t>
            </a:r>
            <a:br>
              <a:rPr lang="pt-BR" dirty="0" smtClean="0">
                <a:solidFill>
                  <a:schemeClr val="bg1"/>
                </a:solidFill>
              </a:rPr>
            </a:br>
            <a:r>
              <a:rPr lang="pt-BR" sz="1100" dirty="0" smtClean="0">
                <a:solidFill>
                  <a:schemeClr val="bg1"/>
                </a:solidFill>
              </a:rPr>
              <a:t>RESUMO DE </a:t>
            </a:r>
            <a:r>
              <a:rPr lang="pt-BR" sz="1100" b="1" dirty="0" smtClean="0">
                <a:solidFill>
                  <a:schemeClr val="bg1"/>
                </a:solidFill>
              </a:rPr>
              <a:t>FUNCIONALIDADES</a:t>
            </a:r>
            <a:endParaRPr lang="pt-BR" sz="1100" b="1" dirty="0">
              <a:solidFill>
                <a:schemeClr val="bg1"/>
              </a:solidFill>
            </a:endParaRP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64333" y="1413787"/>
            <a:ext cx="7215332" cy="4030424"/>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646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71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6632"/>
            <a:ext cx="8229600" cy="1143000"/>
          </a:xfrm>
        </p:spPr>
        <p:txBody>
          <a:bodyPr>
            <a:normAutofit/>
          </a:bodyPr>
          <a:lstStyle/>
          <a:p>
            <a:pPr algn="l"/>
            <a:r>
              <a:rPr lang="pt-BR" dirty="0" smtClean="0">
                <a:solidFill>
                  <a:schemeClr val="bg1"/>
                </a:solidFill>
              </a:rPr>
              <a:t>Contratos</a:t>
            </a:r>
            <a:br>
              <a:rPr lang="pt-BR" dirty="0" smtClean="0">
                <a:solidFill>
                  <a:schemeClr val="bg1"/>
                </a:solidFill>
              </a:rPr>
            </a:br>
            <a:r>
              <a:rPr lang="pt-BR" sz="1100" dirty="0" smtClean="0">
                <a:solidFill>
                  <a:schemeClr val="bg1"/>
                </a:solidFill>
              </a:rPr>
              <a:t>RESUMO DE </a:t>
            </a:r>
            <a:r>
              <a:rPr lang="pt-BR" sz="1100" b="1" dirty="0" smtClean="0">
                <a:solidFill>
                  <a:schemeClr val="bg1"/>
                </a:solidFill>
              </a:rPr>
              <a:t>FUNCIONALIDADES</a:t>
            </a:r>
            <a:endParaRPr lang="pt-BR" sz="1100" b="1" dirty="0">
              <a:solidFill>
                <a:schemeClr val="bg1"/>
              </a:solidFill>
            </a:endParaRP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57168" y="1918774"/>
            <a:ext cx="7215332" cy="3594395"/>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4533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71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6632"/>
            <a:ext cx="8229600" cy="1143000"/>
          </a:xfrm>
        </p:spPr>
        <p:txBody>
          <a:bodyPr>
            <a:normAutofit/>
          </a:bodyPr>
          <a:lstStyle/>
          <a:p>
            <a:pPr algn="l"/>
            <a:r>
              <a:rPr lang="pt-BR" dirty="0" smtClean="0">
                <a:solidFill>
                  <a:schemeClr val="bg1"/>
                </a:solidFill>
              </a:rPr>
              <a:t>Galeria de Imagens</a:t>
            </a:r>
            <a:br>
              <a:rPr lang="pt-BR" dirty="0" smtClean="0">
                <a:solidFill>
                  <a:schemeClr val="bg1"/>
                </a:solidFill>
              </a:rPr>
            </a:br>
            <a:r>
              <a:rPr lang="pt-BR" sz="1100" dirty="0" smtClean="0">
                <a:solidFill>
                  <a:schemeClr val="bg1"/>
                </a:solidFill>
              </a:rPr>
              <a:t>GESTÃO DE ARQUIVOS</a:t>
            </a:r>
            <a:endParaRPr lang="pt-BR" sz="1100" dirty="0">
              <a:solidFill>
                <a:schemeClr val="bg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42285" y="1647410"/>
            <a:ext cx="6645095" cy="3648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CaixaDeTexto 2"/>
          <p:cNvSpPr txBox="1"/>
          <p:nvPr/>
        </p:nvSpPr>
        <p:spPr>
          <a:xfrm>
            <a:off x="1460105" y="5949350"/>
            <a:ext cx="6209457" cy="369332"/>
          </a:xfrm>
          <a:prstGeom prst="rect">
            <a:avLst/>
          </a:prstGeom>
          <a:noFill/>
        </p:spPr>
        <p:txBody>
          <a:bodyPr wrap="none" rtlCol="0">
            <a:spAutoFit/>
          </a:bodyPr>
          <a:lstStyle/>
          <a:p>
            <a:r>
              <a:rPr lang="pt-BR" sz="1600" dirty="0">
                <a:solidFill>
                  <a:schemeClr val="bg1"/>
                </a:solidFill>
              </a:rPr>
              <a:t>Anexe documentos e imagens ao seus Processos</a:t>
            </a:r>
            <a:r>
              <a:rPr lang="pt-BR" dirty="0">
                <a:solidFill>
                  <a:schemeClr val="bg1"/>
                </a:solidFill>
              </a:rPr>
              <a:t> </a:t>
            </a:r>
            <a:r>
              <a:rPr lang="pt-BR" sz="1600" dirty="0">
                <a:solidFill>
                  <a:schemeClr val="bg1"/>
                </a:solidFill>
              </a:rPr>
              <a:t>e Contratos.</a:t>
            </a:r>
          </a:p>
        </p:txBody>
      </p:sp>
      <p:sp>
        <p:nvSpPr>
          <p:cNvPr id="5" name="CaixaDeTexto 4"/>
          <p:cNvSpPr txBox="1"/>
          <p:nvPr/>
        </p:nvSpPr>
        <p:spPr>
          <a:xfrm>
            <a:off x="8388530" y="116540"/>
            <a:ext cx="532518" cy="369332"/>
          </a:xfrm>
          <a:prstGeom prst="rect">
            <a:avLst/>
          </a:prstGeom>
          <a:noFill/>
        </p:spPr>
        <p:txBody>
          <a:bodyPr wrap="none" rtlCol="0">
            <a:spAutoFit/>
          </a:bodyPr>
          <a:lstStyle/>
          <a:p>
            <a:r>
              <a:rPr lang="pt-BR" dirty="0" smtClean="0">
                <a:solidFill>
                  <a:schemeClr val="bg1"/>
                </a:solidFill>
              </a:rPr>
              <a:t>1/7</a:t>
            </a:r>
            <a:endParaRPr lang="pt-BR" dirty="0">
              <a:solidFill>
                <a:schemeClr val="bg1"/>
              </a:solidFill>
            </a:endParaRPr>
          </a:p>
        </p:txBody>
      </p:sp>
    </p:spTree>
    <p:extLst>
      <p:ext uri="{BB962C8B-B14F-4D97-AF65-F5344CB8AC3E}">
        <p14:creationId xmlns:p14="http://schemas.microsoft.com/office/powerpoint/2010/main" val="34977929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6632"/>
            <a:ext cx="8229600" cy="1143000"/>
          </a:xfrm>
        </p:spPr>
        <p:txBody>
          <a:bodyPr>
            <a:normAutofit/>
          </a:bodyPr>
          <a:lstStyle/>
          <a:p>
            <a:pPr algn="l"/>
            <a:r>
              <a:rPr lang="pt-BR" dirty="0" smtClean="0">
                <a:solidFill>
                  <a:schemeClr val="bg1"/>
                </a:solidFill>
              </a:rPr>
              <a:t>Galeria de Imagens</a:t>
            </a:r>
            <a:br>
              <a:rPr lang="pt-BR" dirty="0" smtClean="0">
                <a:solidFill>
                  <a:schemeClr val="bg1"/>
                </a:solidFill>
              </a:rPr>
            </a:br>
            <a:r>
              <a:rPr lang="pt-BR" sz="1100" dirty="0" smtClean="0">
                <a:solidFill>
                  <a:schemeClr val="bg1"/>
                </a:solidFill>
              </a:rPr>
              <a:t>VALIDAÇÃO DE FORMULÁRIO</a:t>
            </a:r>
            <a:endParaRPr lang="pt-BR" sz="1100" dirty="0">
              <a:solidFill>
                <a:schemeClr val="bg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3018" y="2008091"/>
            <a:ext cx="7797522" cy="3163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CaixaDeTexto 2"/>
          <p:cNvSpPr txBox="1"/>
          <p:nvPr/>
        </p:nvSpPr>
        <p:spPr>
          <a:xfrm>
            <a:off x="601990" y="5733320"/>
            <a:ext cx="7858549" cy="830997"/>
          </a:xfrm>
          <a:prstGeom prst="rect">
            <a:avLst/>
          </a:prstGeom>
          <a:noFill/>
        </p:spPr>
        <p:txBody>
          <a:bodyPr wrap="square" rtlCol="0">
            <a:spAutoFit/>
          </a:bodyPr>
          <a:lstStyle/>
          <a:p>
            <a:pPr algn="ctr"/>
            <a:r>
              <a:rPr lang="pt-BR" sz="1600" dirty="0">
                <a:solidFill>
                  <a:schemeClr val="bg1"/>
                </a:solidFill>
              </a:rPr>
              <a:t>Todos os formulários do Sistema são validados, em caso de erro um alerta será exibido antes do envio, pois assim os dados inseridos não serão perdidos em caso de invalidação de preenchimento.</a:t>
            </a:r>
          </a:p>
        </p:txBody>
      </p:sp>
      <p:sp>
        <p:nvSpPr>
          <p:cNvPr id="5" name="CaixaDeTexto 4"/>
          <p:cNvSpPr txBox="1"/>
          <p:nvPr/>
        </p:nvSpPr>
        <p:spPr>
          <a:xfrm>
            <a:off x="8388530" y="116540"/>
            <a:ext cx="532518" cy="369332"/>
          </a:xfrm>
          <a:prstGeom prst="rect">
            <a:avLst/>
          </a:prstGeom>
          <a:noFill/>
        </p:spPr>
        <p:txBody>
          <a:bodyPr wrap="none" rtlCol="0">
            <a:spAutoFit/>
          </a:bodyPr>
          <a:lstStyle/>
          <a:p>
            <a:r>
              <a:rPr lang="pt-BR" dirty="0" smtClean="0">
                <a:solidFill>
                  <a:schemeClr val="bg1"/>
                </a:solidFill>
              </a:rPr>
              <a:t>2/7</a:t>
            </a:r>
            <a:endParaRPr lang="pt-BR" dirty="0">
              <a:solidFill>
                <a:schemeClr val="bg1"/>
              </a:solidFill>
            </a:endParaRPr>
          </a:p>
        </p:txBody>
      </p:sp>
    </p:spTree>
    <p:extLst>
      <p:ext uri="{BB962C8B-B14F-4D97-AF65-F5344CB8AC3E}">
        <p14:creationId xmlns:p14="http://schemas.microsoft.com/office/powerpoint/2010/main" val="34523510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6632"/>
            <a:ext cx="8229600" cy="1143000"/>
          </a:xfrm>
        </p:spPr>
        <p:txBody>
          <a:bodyPr>
            <a:normAutofit/>
          </a:bodyPr>
          <a:lstStyle/>
          <a:p>
            <a:pPr algn="l"/>
            <a:r>
              <a:rPr lang="pt-BR" dirty="0" smtClean="0">
                <a:solidFill>
                  <a:schemeClr val="bg1"/>
                </a:solidFill>
              </a:rPr>
              <a:t>Galeria de Imagens</a:t>
            </a:r>
            <a:br>
              <a:rPr lang="pt-BR" dirty="0" smtClean="0">
                <a:solidFill>
                  <a:schemeClr val="bg1"/>
                </a:solidFill>
              </a:rPr>
            </a:br>
            <a:r>
              <a:rPr lang="pt-BR" sz="1100" dirty="0" smtClean="0">
                <a:solidFill>
                  <a:schemeClr val="bg1"/>
                </a:solidFill>
              </a:rPr>
              <a:t>RELATÓRIOS DE USO </a:t>
            </a:r>
            <a:endParaRPr lang="pt-BR" sz="1100" dirty="0">
              <a:solidFill>
                <a:schemeClr val="bg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9245" y="1762399"/>
            <a:ext cx="6625509" cy="3672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CaixaDeTexto 2"/>
          <p:cNvSpPr txBox="1"/>
          <p:nvPr/>
        </p:nvSpPr>
        <p:spPr>
          <a:xfrm>
            <a:off x="601990" y="5733320"/>
            <a:ext cx="7858549" cy="584775"/>
          </a:xfrm>
          <a:prstGeom prst="rect">
            <a:avLst/>
          </a:prstGeom>
          <a:noFill/>
        </p:spPr>
        <p:txBody>
          <a:bodyPr wrap="square" rtlCol="0">
            <a:spAutoFit/>
          </a:bodyPr>
          <a:lstStyle/>
          <a:p>
            <a:pPr algn="ctr"/>
            <a:r>
              <a:rPr lang="pt-BR" sz="1600" dirty="0" smtClean="0">
                <a:solidFill>
                  <a:schemeClr val="bg1"/>
                </a:solidFill>
              </a:rPr>
              <a:t>Saiba aonde e o que foi atualizado, deletado ou inserido no sistema, relatório de todos os usuários. A página de Log é usual e de fácil compreensão.</a:t>
            </a:r>
            <a:endParaRPr lang="pt-BR" sz="1600" dirty="0">
              <a:solidFill>
                <a:schemeClr val="bg1"/>
              </a:solidFill>
            </a:endParaRPr>
          </a:p>
        </p:txBody>
      </p:sp>
      <p:sp>
        <p:nvSpPr>
          <p:cNvPr id="5" name="CaixaDeTexto 4"/>
          <p:cNvSpPr txBox="1"/>
          <p:nvPr/>
        </p:nvSpPr>
        <p:spPr>
          <a:xfrm>
            <a:off x="8388530" y="116540"/>
            <a:ext cx="532518" cy="369332"/>
          </a:xfrm>
          <a:prstGeom prst="rect">
            <a:avLst/>
          </a:prstGeom>
          <a:noFill/>
        </p:spPr>
        <p:txBody>
          <a:bodyPr wrap="none" rtlCol="0">
            <a:spAutoFit/>
          </a:bodyPr>
          <a:lstStyle/>
          <a:p>
            <a:r>
              <a:rPr lang="pt-BR" dirty="0" smtClean="0">
                <a:solidFill>
                  <a:schemeClr val="bg1"/>
                </a:solidFill>
              </a:rPr>
              <a:t>3/7</a:t>
            </a:r>
            <a:endParaRPr lang="pt-BR" dirty="0">
              <a:solidFill>
                <a:schemeClr val="bg1"/>
              </a:solidFill>
            </a:endParaRPr>
          </a:p>
        </p:txBody>
      </p:sp>
    </p:spTree>
    <p:extLst>
      <p:ext uri="{BB962C8B-B14F-4D97-AF65-F5344CB8AC3E}">
        <p14:creationId xmlns:p14="http://schemas.microsoft.com/office/powerpoint/2010/main" val="20233407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6632"/>
            <a:ext cx="8229600" cy="1143000"/>
          </a:xfrm>
        </p:spPr>
        <p:txBody>
          <a:bodyPr>
            <a:normAutofit/>
          </a:bodyPr>
          <a:lstStyle/>
          <a:p>
            <a:pPr algn="l"/>
            <a:r>
              <a:rPr lang="pt-BR" dirty="0" smtClean="0">
                <a:solidFill>
                  <a:schemeClr val="bg1"/>
                </a:solidFill>
              </a:rPr>
              <a:t>Galeria de Imagens</a:t>
            </a:r>
            <a:br>
              <a:rPr lang="pt-BR" dirty="0" smtClean="0">
                <a:solidFill>
                  <a:schemeClr val="bg1"/>
                </a:solidFill>
              </a:rPr>
            </a:br>
            <a:r>
              <a:rPr lang="pt-BR" sz="1100" dirty="0" smtClean="0">
                <a:solidFill>
                  <a:schemeClr val="bg1"/>
                </a:solidFill>
              </a:rPr>
              <a:t>USABILIDADE</a:t>
            </a:r>
            <a:endParaRPr lang="pt-BR" sz="1100" dirty="0">
              <a:solidFill>
                <a:schemeClr val="bg1"/>
              </a:solidFill>
            </a:endParaRP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470" y="1700760"/>
            <a:ext cx="7516688" cy="3744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CaixaDeTexto 2"/>
          <p:cNvSpPr txBox="1"/>
          <p:nvPr/>
        </p:nvSpPr>
        <p:spPr>
          <a:xfrm>
            <a:off x="601990" y="5733320"/>
            <a:ext cx="7858549" cy="830997"/>
          </a:xfrm>
          <a:prstGeom prst="rect">
            <a:avLst/>
          </a:prstGeom>
          <a:noFill/>
        </p:spPr>
        <p:txBody>
          <a:bodyPr wrap="square" rtlCol="0">
            <a:spAutoFit/>
          </a:bodyPr>
          <a:lstStyle/>
          <a:p>
            <a:pPr algn="ctr"/>
            <a:r>
              <a:rPr lang="pt-BR" sz="1600" dirty="0" smtClean="0">
                <a:solidFill>
                  <a:schemeClr val="bg1"/>
                </a:solidFill>
              </a:rPr>
              <a:t>O sistema sobrepõe janelas de visualização, edição e inserção de conteúdo aonde é mais necessário. Isso evita por exemplo, que você tenha que acessar uma nova página.</a:t>
            </a:r>
            <a:endParaRPr lang="pt-BR" sz="1600" dirty="0">
              <a:solidFill>
                <a:schemeClr val="bg1"/>
              </a:solidFill>
            </a:endParaRPr>
          </a:p>
        </p:txBody>
      </p:sp>
      <p:sp>
        <p:nvSpPr>
          <p:cNvPr id="5" name="CaixaDeTexto 4"/>
          <p:cNvSpPr txBox="1"/>
          <p:nvPr/>
        </p:nvSpPr>
        <p:spPr>
          <a:xfrm>
            <a:off x="8388530" y="116540"/>
            <a:ext cx="532518" cy="369332"/>
          </a:xfrm>
          <a:prstGeom prst="rect">
            <a:avLst/>
          </a:prstGeom>
          <a:noFill/>
        </p:spPr>
        <p:txBody>
          <a:bodyPr wrap="none" rtlCol="0">
            <a:spAutoFit/>
          </a:bodyPr>
          <a:lstStyle/>
          <a:p>
            <a:r>
              <a:rPr lang="pt-BR" dirty="0" smtClean="0">
                <a:solidFill>
                  <a:schemeClr val="bg1"/>
                </a:solidFill>
              </a:rPr>
              <a:t>4/7</a:t>
            </a:r>
            <a:endParaRPr lang="pt-BR" dirty="0">
              <a:solidFill>
                <a:schemeClr val="bg1"/>
              </a:solidFill>
            </a:endParaRPr>
          </a:p>
        </p:txBody>
      </p:sp>
    </p:spTree>
    <p:extLst>
      <p:ext uri="{BB962C8B-B14F-4D97-AF65-F5344CB8AC3E}">
        <p14:creationId xmlns:p14="http://schemas.microsoft.com/office/powerpoint/2010/main" val="312251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6632"/>
            <a:ext cx="8229600" cy="1143000"/>
          </a:xfrm>
        </p:spPr>
        <p:txBody>
          <a:bodyPr>
            <a:normAutofit/>
          </a:bodyPr>
          <a:lstStyle/>
          <a:p>
            <a:pPr algn="l"/>
            <a:r>
              <a:rPr lang="pt-BR" dirty="0" smtClean="0">
                <a:solidFill>
                  <a:schemeClr val="bg1"/>
                </a:solidFill>
              </a:rPr>
              <a:t>Galeria de Imagens</a:t>
            </a:r>
            <a:br>
              <a:rPr lang="pt-BR" dirty="0" smtClean="0">
                <a:solidFill>
                  <a:schemeClr val="bg1"/>
                </a:solidFill>
              </a:rPr>
            </a:br>
            <a:r>
              <a:rPr lang="pt-BR" sz="1100" dirty="0" smtClean="0">
                <a:solidFill>
                  <a:schemeClr val="bg1"/>
                </a:solidFill>
              </a:rPr>
              <a:t>USABILIDADE</a:t>
            </a:r>
            <a:endParaRPr lang="pt-BR" sz="1100" dirty="0">
              <a:solidFill>
                <a:schemeClr val="bg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8269" y="2092926"/>
            <a:ext cx="7331090" cy="2960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CaixaDeTexto 2"/>
          <p:cNvSpPr txBox="1"/>
          <p:nvPr/>
        </p:nvSpPr>
        <p:spPr>
          <a:xfrm>
            <a:off x="601990" y="5733320"/>
            <a:ext cx="7858549" cy="584775"/>
          </a:xfrm>
          <a:prstGeom prst="rect">
            <a:avLst/>
          </a:prstGeom>
          <a:noFill/>
        </p:spPr>
        <p:txBody>
          <a:bodyPr wrap="square" rtlCol="0">
            <a:spAutoFit/>
          </a:bodyPr>
          <a:lstStyle/>
          <a:p>
            <a:pPr algn="ctr"/>
            <a:r>
              <a:rPr lang="pt-BR" sz="1600" dirty="0" smtClean="0">
                <a:solidFill>
                  <a:schemeClr val="bg1"/>
                </a:solidFill>
              </a:rPr>
              <a:t>Os campos de seleção única, possuem a barra de busca, na qual auxilia na busca de opções com mais agilidade.</a:t>
            </a:r>
            <a:endParaRPr lang="pt-BR" sz="1600" dirty="0">
              <a:solidFill>
                <a:schemeClr val="bg1"/>
              </a:solidFill>
            </a:endParaRPr>
          </a:p>
        </p:txBody>
      </p:sp>
      <p:sp>
        <p:nvSpPr>
          <p:cNvPr id="5" name="CaixaDeTexto 4"/>
          <p:cNvSpPr txBox="1"/>
          <p:nvPr/>
        </p:nvSpPr>
        <p:spPr>
          <a:xfrm>
            <a:off x="8388530" y="116540"/>
            <a:ext cx="532518" cy="369332"/>
          </a:xfrm>
          <a:prstGeom prst="rect">
            <a:avLst/>
          </a:prstGeom>
          <a:noFill/>
        </p:spPr>
        <p:txBody>
          <a:bodyPr wrap="none" rtlCol="0">
            <a:spAutoFit/>
          </a:bodyPr>
          <a:lstStyle/>
          <a:p>
            <a:r>
              <a:rPr lang="pt-BR" dirty="0" smtClean="0">
                <a:solidFill>
                  <a:schemeClr val="bg1"/>
                </a:solidFill>
              </a:rPr>
              <a:t>5/7</a:t>
            </a:r>
            <a:endParaRPr lang="pt-BR" dirty="0">
              <a:solidFill>
                <a:schemeClr val="bg1"/>
              </a:solidFill>
            </a:endParaRPr>
          </a:p>
        </p:txBody>
      </p:sp>
    </p:spTree>
    <p:extLst>
      <p:ext uri="{BB962C8B-B14F-4D97-AF65-F5344CB8AC3E}">
        <p14:creationId xmlns:p14="http://schemas.microsoft.com/office/powerpoint/2010/main" val="34506631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6632"/>
            <a:ext cx="8229600" cy="1143000"/>
          </a:xfrm>
        </p:spPr>
        <p:txBody>
          <a:bodyPr>
            <a:normAutofit/>
          </a:bodyPr>
          <a:lstStyle/>
          <a:p>
            <a:pPr algn="l"/>
            <a:r>
              <a:rPr lang="pt-BR" dirty="0" smtClean="0">
                <a:solidFill>
                  <a:schemeClr val="bg1"/>
                </a:solidFill>
              </a:rPr>
              <a:t>Galeria de Imagens</a:t>
            </a:r>
            <a:br>
              <a:rPr lang="pt-BR" dirty="0" smtClean="0">
                <a:solidFill>
                  <a:schemeClr val="bg1"/>
                </a:solidFill>
              </a:rPr>
            </a:br>
            <a:r>
              <a:rPr lang="pt-BR" sz="1100" dirty="0" smtClean="0">
                <a:solidFill>
                  <a:schemeClr val="bg1"/>
                </a:solidFill>
              </a:rPr>
              <a:t>PERFIL DE USUÁRIO</a:t>
            </a:r>
            <a:endParaRPr lang="pt-BR" sz="1100" dirty="0">
              <a:solidFill>
                <a:schemeClr val="bg1"/>
              </a:solidFill>
            </a:endParaRP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48269" y="1700760"/>
            <a:ext cx="7331090" cy="3744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CaixaDeTexto 2"/>
          <p:cNvSpPr txBox="1"/>
          <p:nvPr/>
        </p:nvSpPr>
        <p:spPr>
          <a:xfrm>
            <a:off x="601990" y="5733320"/>
            <a:ext cx="7858549" cy="338554"/>
          </a:xfrm>
          <a:prstGeom prst="rect">
            <a:avLst/>
          </a:prstGeom>
          <a:noFill/>
        </p:spPr>
        <p:txBody>
          <a:bodyPr wrap="square" rtlCol="0">
            <a:spAutoFit/>
          </a:bodyPr>
          <a:lstStyle/>
          <a:p>
            <a:pPr algn="ctr"/>
            <a:r>
              <a:rPr lang="pt-BR" sz="1600" dirty="0" smtClean="0">
                <a:solidFill>
                  <a:schemeClr val="bg1"/>
                </a:solidFill>
              </a:rPr>
              <a:t>Acesse o perfil de outros usuários, e visualize todas a suas informações públicas.</a:t>
            </a:r>
            <a:endParaRPr lang="pt-BR" sz="1600" dirty="0">
              <a:solidFill>
                <a:schemeClr val="bg1"/>
              </a:solidFill>
            </a:endParaRPr>
          </a:p>
        </p:txBody>
      </p:sp>
      <p:sp>
        <p:nvSpPr>
          <p:cNvPr id="5" name="CaixaDeTexto 4"/>
          <p:cNvSpPr txBox="1"/>
          <p:nvPr/>
        </p:nvSpPr>
        <p:spPr>
          <a:xfrm>
            <a:off x="8388530" y="116540"/>
            <a:ext cx="532518" cy="369332"/>
          </a:xfrm>
          <a:prstGeom prst="rect">
            <a:avLst/>
          </a:prstGeom>
          <a:noFill/>
        </p:spPr>
        <p:txBody>
          <a:bodyPr wrap="none" rtlCol="0">
            <a:spAutoFit/>
          </a:bodyPr>
          <a:lstStyle/>
          <a:p>
            <a:r>
              <a:rPr lang="pt-BR" dirty="0" smtClean="0">
                <a:solidFill>
                  <a:schemeClr val="bg1"/>
                </a:solidFill>
              </a:rPr>
              <a:t>6/7</a:t>
            </a:r>
            <a:endParaRPr lang="pt-BR" dirty="0">
              <a:solidFill>
                <a:schemeClr val="bg1"/>
              </a:solidFill>
            </a:endParaRPr>
          </a:p>
        </p:txBody>
      </p:sp>
    </p:spTree>
    <p:extLst>
      <p:ext uri="{BB962C8B-B14F-4D97-AF65-F5344CB8AC3E}">
        <p14:creationId xmlns:p14="http://schemas.microsoft.com/office/powerpoint/2010/main" val="1330482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6632"/>
            <a:ext cx="8229600" cy="1143000"/>
          </a:xfrm>
        </p:spPr>
        <p:txBody>
          <a:bodyPr>
            <a:normAutofit/>
          </a:bodyPr>
          <a:lstStyle/>
          <a:p>
            <a:pPr algn="l"/>
            <a:r>
              <a:rPr lang="pt-BR" dirty="0" smtClean="0">
                <a:solidFill>
                  <a:schemeClr val="bg1"/>
                </a:solidFill>
              </a:rPr>
              <a:t>Galeria de Imagens</a:t>
            </a:r>
            <a:br>
              <a:rPr lang="pt-BR" dirty="0" smtClean="0">
                <a:solidFill>
                  <a:schemeClr val="bg1"/>
                </a:solidFill>
              </a:rPr>
            </a:br>
            <a:r>
              <a:rPr lang="pt-BR" sz="1100" dirty="0" smtClean="0">
                <a:solidFill>
                  <a:schemeClr val="bg1"/>
                </a:solidFill>
              </a:rPr>
              <a:t>RELATÓRIOS DE CONTRATO</a:t>
            </a:r>
            <a:endParaRPr lang="pt-BR" sz="1100" dirty="0">
              <a:solidFill>
                <a:schemeClr val="bg1"/>
              </a:solidFill>
            </a:endParaRP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48269" y="1746989"/>
            <a:ext cx="7331090" cy="36520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CaixaDeTexto 2"/>
          <p:cNvSpPr txBox="1"/>
          <p:nvPr/>
        </p:nvSpPr>
        <p:spPr>
          <a:xfrm>
            <a:off x="601990" y="5733320"/>
            <a:ext cx="7858549" cy="338554"/>
          </a:xfrm>
          <a:prstGeom prst="rect">
            <a:avLst/>
          </a:prstGeom>
          <a:noFill/>
        </p:spPr>
        <p:txBody>
          <a:bodyPr wrap="square" rtlCol="0">
            <a:spAutoFit/>
          </a:bodyPr>
          <a:lstStyle/>
          <a:p>
            <a:pPr algn="ctr"/>
            <a:r>
              <a:rPr lang="pt-BR" sz="1600" dirty="0" smtClean="0">
                <a:solidFill>
                  <a:schemeClr val="bg1"/>
                </a:solidFill>
              </a:rPr>
              <a:t>Crie relatórios personalizados de seus contratos.</a:t>
            </a:r>
            <a:endParaRPr lang="pt-BR" sz="1600" dirty="0">
              <a:solidFill>
                <a:schemeClr val="bg1"/>
              </a:solidFill>
            </a:endParaRPr>
          </a:p>
        </p:txBody>
      </p:sp>
      <p:sp>
        <p:nvSpPr>
          <p:cNvPr id="5" name="CaixaDeTexto 4"/>
          <p:cNvSpPr txBox="1"/>
          <p:nvPr/>
        </p:nvSpPr>
        <p:spPr>
          <a:xfrm>
            <a:off x="8388530" y="116540"/>
            <a:ext cx="532518" cy="369332"/>
          </a:xfrm>
          <a:prstGeom prst="rect">
            <a:avLst/>
          </a:prstGeom>
          <a:noFill/>
        </p:spPr>
        <p:txBody>
          <a:bodyPr wrap="none" rtlCol="0">
            <a:spAutoFit/>
          </a:bodyPr>
          <a:lstStyle/>
          <a:p>
            <a:r>
              <a:rPr lang="pt-BR" dirty="0" smtClean="0">
                <a:solidFill>
                  <a:schemeClr val="bg1"/>
                </a:solidFill>
              </a:rPr>
              <a:t>7/7</a:t>
            </a:r>
            <a:endParaRPr lang="pt-BR" dirty="0">
              <a:solidFill>
                <a:schemeClr val="bg1"/>
              </a:solidFill>
            </a:endParaRPr>
          </a:p>
        </p:txBody>
      </p:sp>
    </p:spTree>
    <p:extLst>
      <p:ext uri="{BB962C8B-B14F-4D97-AF65-F5344CB8AC3E}">
        <p14:creationId xmlns:p14="http://schemas.microsoft.com/office/powerpoint/2010/main" val="5951989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Orlando Lacerda\Desktop\systech - apresentacao\Counselling-Decisions2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4061"/>
            <a:ext cx="6300192" cy="5033939"/>
          </a:xfrm>
          <a:prstGeom prst="rect">
            <a:avLst/>
          </a:prstGeom>
          <a:noFill/>
        </p:spPr>
      </p:pic>
      <p:sp>
        <p:nvSpPr>
          <p:cNvPr id="2" name="Título 1"/>
          <p:cNvSpPr>
            <a:spLocks noGrp="1"/>
          </p:cNvSpPr>
          <p:nvPr>
            <p:ph type="title"/>
          </p:nvPr>
        </p:nvSpPr>
        <p:spPr>
          <a:xfrm>
            <a:off x="457200" y="125760"/>
            <a:ext cx="8229600" cy="1143000"/>
          </a:xfrm>
        </p:spPr>
        <p:txBody>
          <a:bodyPr>
            <a:noAutofit/>
          </a:bodyPr>
          <a:lstStyle/>
          <a:p>
            <a:r>
              <a:rPr lang="pt-BR" sz="1600" dirty="0">
                <a:solidFill>
                  <a:schemeClr val="bg1"/>
                </a:solidFill>
              </a:rPr>
              <a:t>Atualmente as instituições </a:t>
            </a:r>
            <a:r>
              <a:rPr lang="pt-BR" sz="1600" dirty="0" smtClean="0">
                <a:solidFill>
                  <a:schemeClr val="bg1"/>
                </a:solidFill>
              </a:rPr>
              <a:t>públicas </a:t>
            </a:r>
            <a:r>
              <a:rPr lang="pt-BR" sz="1600" dirty="0">
                <a:solidFill>
                  <a:schemeClr val="bg1"/>
                </a:solidFill>
              </a:rPr>
              <a:t>sofrem de uma </a:t>
            </a:r>
            <a:r>
              <a:rPr lang="pt-BR" sz="1600" b="1" dirty="0">
                <a:solidFill>
                  <a:schemeClr val="bg1"/>
                </a:solidFill>
              </a:rPr>
              <a:t>deficiência ou até mesmo ausência</a:t>
            </a:r>
            <a:r>
              <a:rPr lang="pt-BR" sz="1600" dirty="0">
                <a:solidFill>
                  <a:schemeClr val="bg1"/>
                </a:solidFill>
              </a:rPr>
              <a:t> de um processo de planejamento de contratação.</a:t>
            </a:r>
          </a:p>
        </p:txBody>
      </p:sp>
      <p:sp>
        <p:nvSpPr>
          <p:cNvPr id="5" name="CaixaDeTexto 4"/>
          <p:cNvSpPr txBox="1"/>
          <p:nvPr/>
        </p:nvSpPr>
        <p:spPr>
          <a:xfrm>
            <a:off x="1187624" y="3168844"/>
            <a:ext cx="2664296" cy="338554"/>
          </a:xfrm>
          <a:prstGeom prst="rect">
            <a:avLst/>
          </a:prstGeom>
          <a:noFill/>
        </p:spPr>
        <p:txBody>
          <a:bodyPr wrap="square" rtlCol="0">
            <a:spAutoFit/>
          </a:bodyPr>
          <a:lstStyle/>
          <a:p>
            <a:r>
              <a:rPr lang="pt-BR" sz="1600" b="1" dirty="0" smtClean="0">
                <a:solidFill>
                  <a:schemeClr val="bg1"/>
                </a:solidFill>
              </a:rPr>
              <a:t>ACÓRDÃO TCU 886/2010</a:t>
            </a:r>
            <a:endParaRPr lang="pt-BR" sz="3200" b="1" dirty="0">
              <a:solidFill>
                <a:schemeClr val="bg1"/>
              </a:solidFill>
            </a:endParaRPr>
          </a:p>
        </p:txBody>
      </p:sp>
      <p:sp>
        <p:nvSpPr>
          <p:cNvPr id="10" name="CaixaDeTexto 9"/>
          <p:cNvSpPr txBox="1"/>
          <p:nvPr/>
        </p:nvSpPr>
        <p:spPr>
          <a:xfrm>
            <a:off x="1963924" y="2060848"/>
            <a:ext cx="1440160" cy="1107996"/>
          </a:xfrm>
          <a:prstGeom prst="rect">
            <a:avLst/>
          </a:prstGeom>
          <a:noFill/>
        </p:spPr>
        <p:txBody>
          <a:bodyPr wrap="square" rtlCol="0">
            <a:spAutoFit/>
          </a:bodyPr>
          <a:lstStyle/>
          <a:p>
            <a:r>
              <a:rPr lang="pt-BR" sz="6600" b="0" i="0" dirty="0" smtClean="0">
                <a:solidFill>
                  <a:schemeClr val="bg1"/>
                </a:solidFill>
                <a:effectLst/>
                <a:latin typeface="FontAwesome"/>
              </a:rPr>
              <a:t></a:t>
            </a:r>
            <a:endParaRPr lang="pt-BR" sz="9600" dirty="0">
              <a:solidFill>
                <a:schemeClr val="bg1"/>
              </a:solidFill>
              <a:latin typeface="FontAwesome" pitchFamily="2" charset="0"/>
            </a:endParaRPr>
          </a:p>
        </p:txBody>
      </p:sp>
      <p:sp>
        <p:nvSpPr>
          <p:cNvPr id="12" name="CaixaDeTexto 11"/>
          <p:cNvSpPr txBox="1"/>
          <p:nvPr/>
        </p:nvSpPr>
        <p:spPr>
          <a:xfrm>
            <a:off x="5441851" y="3168844"/>
            <a:ext cx="2868810" cy="338554"/>
          </a:xfrm>
          <a:prstGeom prst="rect">
            <a:avLst/>
          </a:prstGeom>
          <a:noFill/>
        </p:spPr>
        <p:txBody>
          <a:bodyPr wrap="square" rtlCol="0">
            <a:spAutoFit/>
          </a:bodyPr>
          <a:lstStyle/>
          <a:p>
            <a:r>
              <a:rPr lang="pt-BR" sz="1600" b="1" dirty="0" smtClean="0">
                <a:solidFill>
                  <a:schemeClr val="bg1"/>
                </a:solidFill>
              </a:rPr>
              <a:t>ACÓRDÃO TCU 1603/2008</a:t>
            </a:r>
            <a:endParaRPr lang="pt-BR" sz="3200" b="1" dirty="0">
              <a:solidFill>
                <a:schemeClr val="bg1"/>
              </a:solidFill>
            </a:endParaRPr>
          </a:p>
        </p:txBody>
      </p:sp>
      <p:sp>
        <p:nvSpPr>
          <p:cNvPr id="13" name="CaixaDeTexto 12"/>
          <p:cNvSpPr txBox="1"/>
          <p:nvPr/>
        </p:nvSpPr>
        <p:spPr>
          <a:xfrm>
            <a:off x="6300192" y="2060848"/>
            <a:ext cx="1440160" cy="1107996"/>
          </a:xfrm>
          <a:prstGeom prst="rect">
            <a:avLst/>
          </a:prstGeom>
          <a:noFill/>
        </p:spPr>
        <p:txBody>
          <a:bodyPr wrap="square" rtlCol="0">
            <a:spAutoFit/>
          </a:bodyPr>
          <a:lstStyle/>
          <a:p>
            <a:r>
              <a:rPr lang="pt-BR" sz="6600" b="0" i="0" dirty="0" smtClean="0">
                <a:solidFill>
                  <a:schemeClr val="bg1"/>
                </a:solidFill>
                <a:effectLst/>
                <a:latin typeface="FontAwesome"/>
              </a:rPr>
              <a:t></a:t>
            </a:r>
            <a:endParaRPr lang="pt-BR" sz="9600" dirty="0">
              <a:solidFill>
                <a:schemeClr val="bg1"/>
              </a:solidFill>
              <a:latin typeface="FontAwesome" pitchFamily="2" charset="0"/>
            </a:endParaRPr>
          </a:p>
        </p:txBody>
      </p:sp>
      <p:sp>
        <p:nvSpPr>
          <p:cNvPr id="14" name="CaixaDeTexto 13"/>
          <p:cNvSpPr txBox="1"/>
          <p:nvPr/>
        </p:nvSpPr>
        <p:spPr>
          <a:xfrm>
            <a:off x="4932040" y="3599629"/>
            <a:ext cx="3888432" cy="1754326"/>
          </a:xfrm>
          <a:prstGeom prst="rect">
            <a:avLst/>
          </a:prstGeom>
          <a:noFill/>
        </p:spPr>
        <p:txBody>
          <a:bodyPr wrap="square" rtlCol="0">
            <a:spAutoFit/>
          </a:bodyPr>
          <a:lstStyle/>
          <a:p>
            <a:pPr algn="ctr"/>
            <a:r>
              <a:rPr lang="pt-BR" sz="1200" dirty="0" smtClean="0">
                <a:solidFill>
                  <a:schemeClr val="bg1"/>
                </a:solidFill>
              </a:rPr>
              <a:t>"Um percentual expressivo dos 255 órgãos/entidades pesquisados (47%) </a:t>
            </a:r>
            <a:r>
              <a:rPr lang="pt-BR" sz="1200" b="1" dirty="0" smtClean="0">
                <a:solidFill>
                  <a:schemeClr val="bg1"/>
                </a:solidFill>
              </a:rPr>
              <a:t>não tem planejamento estratégico institucional em vigor</a:t>
            </a:r>
            <a:r>
              <a:rPr lang="pt-BR" sz="1200" dirty="0" smtClean="0">
                <a:solidFill>
                  <a:schemeClr val="bg1"/>
                </a:solidFill>
              </a:rPr>
              <a:t>. </a:t>
            </a:r>
            <a:br>
              <a:rPr lang="pt-BR" sz="1200" dirty="0" smtClean="0">
                <a:solidFill>
                  <a:schemeClr val="bg1"/>
                </a:solidFill>
              </a:rPr>
            </a:br>
            <a:r>
              <a:rPr lang="pt-BR" sz="1200" dirty="0" smtClean="0">
                <a:solidFill>
                  <a:schemeClr val="bg1"/>
                </a:solidFill>
              </a:rPr>
              <a:t>Esse fato demonstra que quase </a:t>
            </a:r>
            <a:r>
              <a:rPr lang="pt-BR" sz="1200" b="1" dirty="0" smtClean="0">
                <a:solidFill>
                  <a:schemeClr val="bg1"/>
                </a:solidFill>
              </a:rPr>
              <a:t>metade das organizações pesquisadas não possuem a cultura de planejar </a:t>
            </a:r>
            <a:r>
              <a:rPr lang="pt-BR" sz="1200" dirty="0" smtClean="0">
                <a:solidFill>
                  <a:schemeClr val="bg1"/>
                </a:solidFill>
              </a:rPr>
              <a:t>estrategicamente suas ações e apenas reagem às demandas e às mudanças ocorridas no seu âmbito de atuação."</a:t>
            </a:r>
            <a:endParaRPr lang="pt-BR" sz="2400" dirty="0">
              <a:solidFill>
                <a:schemeClr val="bg1"/>
              </a:solidFill>
            </a:endParaRPr>
          </a:p>
        </p:txBody>
      </p:sp>
      <p:sp>
        <p:nvSpPr>
          <p:cNvPr id="15" name="CaixaDeTexto 14"/>
          <p:cNvSpPr txBox="1"/>
          <p:nvPr/>
        </p:nvSpPr>
        <p:spPr>
          <a:xfrm>
            <a:off x="575556" y="3637473"/>
            <a:ext cx="3888432" cy="1015663"/>
          </a:xfrm>
          <a:prstGeom prst="rect">
            <a:avLst/>
          </a:prstGeom>
          <a:noFill/>
        </p:spPr>
        <p:txBody>
          <a:bodyPr wrap="square" rtlCol="0">
            <a:spAutoFit/>
          </a:bodyPr>
          <a:lstStyle/>
          <a:p>
            <a:pPr algn="ctr"/>
            <a:r>
              <a:rPr lang="pt-BR" sz="1200" dirty="0" smtClean="0">
                <a:solidFill>
                  <a:schemeClr val="bg1"/>
                </a:solidFill>
              </a:rPr>
              <a:t>“</a:t>
            </a:r>
            <a:r>
              <a:rPr lang="pt-BR" sz="1200" b="1" dirty="0" smtClean="0">
                <a:solidFill>
                  <a:schemeClr val="bg1"/>
                </a:solidFill>
              </a:rPr>
              <a:t>a ausência de </a:t>
            </a:r>
            <a:br>
              <a:rPr lang="pt-BR" sz="1200" b="1" dirty="0" smtClean="0">
                <a:solidFill>
                  <a:schemeClr val="bg1"/>
                </a:solidFill>
              </a:rPr>
            </a:br>
            <a:r>
              <a:rPr lang="pt-BR" sz="1200" b="1" dirty="0" smtClean="0">
                <a:solidFill>
                  <a:schemeClr val="bg1"/>
                </a:solidFill>
              </a:rPr>
              <a:t>planejamento ou o planejamento deficiente</a:t>
            </a:r>
            <a:r>
              <a:rPr lang="pt-BR" sz="1200" dirty="0" smtClean="0">
                <a:solidFill>
                  <a:schemeClr val="bg1"/>
                </a:solidFill>
              </a:rPr>
              <a:t> resultam em ações ineficazes e ineficientes, </a:t>
            </a:r>
            <a:br>
              <a:rPr lang="pt-BR" sz="1200" dirty="0" smtClean="0">
                <a:solidFill>
                  <a:schemeClr val="bg1"/>
                </a:solidFill>
              </a:rPr>
            </a:br>
            <a:r>
              <a:rPr lang="pt-BR" sz="1200" b="1" dirty="0" smtClean="0">
                <a:solidFill>
                  <a:schemeClr val="bg1"/>
                </a:solidFill>
              </a:rPr>
              <a:t>desperdício de recursos</a:t>
            </a:r>
            <a:r>
              <a:rPr lang="pt-BR" sz="1200" dirty="0" smtClean="0">
                <a:solidFill>
                  <a:schemeClr val="bg1"/>
                </a:solidFill>
              </a:rPr>
              <a:t> e outras consequências igualmente contrárias ao interesse público”.</a:t>
            </a:r>
            <a:endParaRPr lang="pt-BR" sz="2400" dirty="0">
              <a:solidFill>
                <a:schemeClr val="bg1"/>
              </a:solidFill>
            </a:endParaRPr>
          </a:p>
        </p:txBody>
      </p:sp>
    </p:spTree>
    <p:extLst>
      <p:ext uri="{BB962C8B-B14F-4D97-AF65-F5344CB8AC3E}">
        <p14:creationId xmlns:p14="http://schemas.microsoft.com/office/powerpoint/2010/main" val="14928696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80">
                                          <p:stCondLst>
                                            <p:cond delay="0"/>
                                          </p:stCondLst>
                                        </p:cTn>
                                        <p:tgtEl>
                                          <p:spTgt spid="3075"/>
                                        </p:tgtEl>
                                      </p:cBhvr>
                                    </p:animEffect>
                                    <p:anim calcmode="lin" valueType="num">
                                      <p:cBhvr>
                                        <p:cTn id="8"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5"/>
                                        </p:tgtEl>
                                      </p:cBhvr>
                                      <p:to x="100000" y="60000"/>
                                    </p:animScale>
                                    <p:animScale>
                                      <p:cBhvr>
                                        <p:cTn id="14" dur="166" decel="50000">
                                          <p:stCondLst>
                                            <p:cond delay="676"/>
                                          </p:stCondLst>
                                        </p:cTn>
                                        <p:tgtEl>
                                          <p:spTgt spid="3075"/>
                                        </p:tgtEl>
                                      </p:cBhvr>
                                      <p:to x="100000" y="100000"/>
                                    </p:animScale>
                                    <p:animScale>
                                      <p:cBhvr>
                                        <p:cTn id="15" dur="26">
                                          <p:stCondLst>
                                            <p:cond delay="1312"/>
                                          </p:stCondLst>
                                        </p:cTn>
                                        <p:tgtEl>
                                          <p:spTgt spid="3075"/>
                                        </p:tgtEl>
                                      </p:cBhvr>
                                      <p:to x="100000" y="80000"/>
                                    </p:animScale>
                                    <p:animScale>
                                      <p:cBhvr>
                                        <p:cTn id="16" dur="166" decel="50000">
                                          <p:stCondLst>
                                            <p:cond delay="1338"/>
                                          </p:stCondLst>
                                        </p:cTn>
                                        <p:tgtEl>
                                          <p:spTgt spid="3075"/>
                                        </p:tgtEl>
                                      </p:cBhvr>
                                      <p:to x="100000" y="100000"/>
                                    </p:animScale>
                                    <p:animScale>
                                      <p:cBhvr>
                                        <p:cTn id="17" dur="26">
                                          <p:stCondLst>
                                            <p:cond delay="1642"/>
                                          </p:stCondLst>
                                        </p:cTn>
                                        <p:tgtEl>
                                          <p:spTgt spid="3075"/>
                                        </p:tgtEl>
                                      </p:cBhvr>
                                      <p:to x="100000" y="90000"/>
                                    </p:animScale>
                                    <p:animScale>
                                      <p:cBhvr>
                                        <p:cTn id="18" dur="166" decel="50000">
                                          <p:stCondLst>
                                            <p:cond delay="1668"/>
                                          </p:stCondLst>
                                        </p:cTn>
                                        <p:tgtEl>
                                          <p:spTgt spid="3075"/>
                                        </p:tgtEl>
                                      </p:cBhvr>
                                      <p:to x="100000" y="100000"/>
                                    </p:animScale>
                                    <p:animScale>
                                      <p:cBhvr>
                                        <p:cTn id="19" dur="26">
                                          <p:stCondLst>
                                            <p:cond delay="1808"/>
                                          </p:stCondLst>
                                        </p:cTn>
                                        <p:tgtEl>
                                          <p:spTgt spid="3075"/>
                                        </p:tgtEl>
                                      </p:cBhvr>
                                      <p:to x="100000" y="95000"/>
                                    </p:animScale>
                                    <p:animScale>
                                      <p:cBhvr>
                                        <p:cTn id="20" dur="166" decel="50000">
                                          <p:stCondLst>
                                            <p:cond delay="1834"/>
                                          </p:stCondLst>
                                        </p:cTn>
                                        <p:tgtEl>
                                          <p:spTgt spid="3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075"/>
                                        </p:tgtEl>
                                        <p:attrNameLst>
                                          <p:attrName>ppt_x</p:attrName>
                                        </p:attrNameLst>
                                      </p:cBhvr>
                                      <p:tavLst>
                                        <p:tav tm="0">
                                          <p:val>
                                            <p:strVal val="ppt_x"/>
                                          </p:val>
                                        </p:tav>
                                        <p:tav tm="100000">
                                          <p:val>
                                            <p:strVal val="ppt_x"/>
                                          </p:val>
                                        </p:tav>
                                      </p:tavLst>
                                    </p:anim>
                                    <p:anim calcmode="lin" valueType="num">
                                      <p:cBhvr additive="base">
                                        <p:cTn id="25" dur="500"/>
                                        <p:tgtEl>
                                          <p:spTgt spid="3075"/>
                                        </p:tgtEl>
                                        <p:attrNameLst>
                                          <p:attrName>ppt_y</p:attrName>
                                        </p:attrNameLst>
                                      </p:cBhvr>
                                      <p:tavLst>
                                        <p:tav tm="0">
                                          <p:val>
                                            <p:strVal val="ppt_y"/>
                                          </p:val>
                                        </p:tav>
                                        <p:tav tm="100000">
                                          <p:val>
                                            <p:strVal val="1+ppt_h/2"/>
                                          </p:val>
                                        </p:tav>
                                      </p:tavLst>
                                    </p:anim>
                                    <p:set>
                                      <p:cBhvr>
                                        <p:cTn id="26" dur="1" fill="hold">
                                          <p:stCondLst>
                                            <p:cond delay="499"/>
                                          </p:stCondLst>
                                        </p:cTn>
                                        <p:tgtEl>
                                          <p:spTgt spid="3075"/>
                                        </p:tgtEl>
                                        <p:attrNameLst>
                                          <p:attrName>style.visibility</p:attrName>
                                        </p:attrNameLst>
                                      </p:cBhvr>
                                      <p:to>
                                        <p:strVal val="hidden"/>
                                      </p:to>
                                    </p:se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2708920"/>
            <a:ext cx="8229600" cy="1143000"/>
          </a:xfrm>
        </p:spPr>
        <p:txBody>
          <a:bodyPr>
            <a:normAutofit/>
          </a:bodyPr>
          <a:lstStyle/>
          <a:p>
            <a:r>
              <a:rPr lang="pt-BR" b="1" dirty="0" smtClean="0">
                <a:solidFill>
                  <a:schemeClr val="bg1"/>
                </a:solidFill>
              </a:rPr>
              <a:t>TECNOLOGIAS</a:t>
            </a:r>
            <a:r>
              <a:rPr lang="pt-BR" dirty="0" smtClean="0">
                <a:solidFill>
                  <a:schemeClr val="bg1"/>
                </a:solidFill>
              </a:rPr>
              <a:t> UTILIZADAS</a:t>
            </a:r>
            <a:endParaRPr lang="pt-BR" b="1" dirty="0">
              <a:solidFill>
                <a:schemeClr val="bg1"/>
              </a:solidFill>
            </a:endParaRPr>
          </a:p>
        </p:txBody>
      </p:sp>
    </p:spTree>
    <p:extLst>
      <p:ext uri="{BB962C8B-B14F-4D97-AF65-F5344CB8AC3E}">
        <p14:creationId xmlns:p14="http://schemas.microsoft.com/office/powerpoint/2010/main" val="36941880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bg1"/>
                </a:solidFill>
              </a:rPr>
              <a:t>Apache - </a:t>
            </a:r>
            <a:r>
              <a:rPr lang="pt-BR" b="1" dirty="0" err="1">
                <a:solidFill>
                  <a:schemeClr val="bg1"/>
                </a:solidFill>
              </a:rPr>
              <a:t>Solr</a:t>
            </a:r>
            <a:endParaRPr lang="pt-BR" b="1" dirty="0">
              <a:solidFill>
                <a:schemeClr val="bg1"/>
              </a:solidFill>
            </a:endParaRPr>
          </a:p>
        </p:txBody>
      </p:sp>
      <p:sp>
        <p:nvSpPr>
          <p:cNvPr id="3" name="Espaço Reservado para Conteúdo 2"/>
          <p:cNvSpPr>
            <a:spLocks noGrp="1"/>
          </p:cNvSpPr>
          <p:nvPr>
            <p:ph idx="1"/>
          </p:nvPr>
        </p:nvSpPr>
        <p:spPr>
          <a:xfrm>
            <a:off x="899490" y="4365130"/>
            <a:ext cx="7211230" cy="1512210"/>
          </a:xfrm>
        </p:spPr>
        <p:txBody>
          <a:bodyPr>
            <a:normAutofit fontScale="77500" lnSpcReduction="20000"/>
          </a:bodyPr>
          <a:lstStyle/>
          <a:p>
            <a:r>
              <a:rPr lang="pt-BR" sz="2000" dirty="0">
                <a:solidFill>
                  <a:schemeClr val="bg1"/>
                </a:solidFill>
              </a:rPr>
              <a:t>Servidor de busca indexada, escalável e tolerante a falhas</a:t>
            </a:r>
            <a:r>
              <a:rPr lang="pt-BR" sz="2000" dirty="0" smtClean="0">
                <a:solidFill>
                  <a:schemeClr val="bg1"/>
                </a:solidFill>
              </a:rPr>
              <a:t>.</a:t>
            </a:r>
          </a:p>
          <a:p>
            <a:pPr marL="0" indent="0">
              <a:buNone/>
            </a:pPr>
            <a:endParaRPr lang="pt-BR" sz="2000" dirty="0">
              <a:solidFill>
                <a:schemeClr val="bg1"/>
              </a:solidFill>
            </a:endParaRPr>
          </a:p>
          <a:p>
            <a:r>
              <a:rPr lang="pt-BR" sz="2000" dirty="0">
                <a:solidFill>
                  <a:schemeClr val="bg1"/>
                </a:solidFill>
              </a:rPr>
              <a:t>Reduz significativamente a carga de trabalho do banco de dados</a:t>
            </a:r>
            <a:r>
              <a:rPr lang="pt-BR" sz="2000" dirty="0" smtClean="0">
                <a:solidFill>
                  <a:schemeClr val="bg1"/>
                </a:solidFill>
              </a:rPr>
              <a:t>.</a:t>
            </a:r>
          </a:p>
          <a:p>
            <a:pPr marL="0" indent="0">
              <a:buNone/>
            </a:pPr>
            <a:endParaRPr lang="pt-BR" sz="2000" dirty="0">
              <a:solidFill>
                <a:schemeClr val="bg1"/>
              </a:solidFill>
            </a:endParaRPr>
          </a:p>
          <a:p>
            <a:r>
              <a:rPr lang="pt-BR" sz="2000" dirty="0">
                <a:solidFill>
                  <a:schemeClr val="bg1"/>
                </a:solidFill>
              </a:rPr>
              <a:t>Ferramenta chave para diversas aplicações web de grande porte(</a:t>
            </a:r>
            <a:r>
              <a:rPr lang="pt-BR" sz="2000" dirty="0" err="1">
                <a:solidFill>
                  <a:schemeClr val="bg1"/>
                </a:solidFill>
              </a:rPr>
              <a:t>Nasa</a:t>
            </a:r>
            <a:r>
              <a:rPr lang="pt-BR" sz="2000" dirty="0">
                <a:solidFill>
                  <a:schemeClr val="bg1"/>
                </a:solidFill>
              </a:rPr>
              <a:t>, AOL, </a:t>
            </a:r>
            <a:r>
              <a:rPr lang="pt-BR" sz="2000" dirty="0" err="1">
                <a:solidFill>
                  <a:schemeClr val="bg1"/>
                </a:solidFill>
              </a:rPr>
              <a:t>Netflix</a:t>
            </a:r>
            <a:r>
              <a:rPr lang="pt-BR" sz="2000" dirty="0">
                <a:solidFill>
                  <a:schemeClr val="bg1"/>
                </a:solidFill>
              </a:rPr>
              <a:t>, </a:t>
            </a:r>
            <a:r>
              <a:rPr lang="pt-BR" sz="2000" dirty="0" err="1">
                <a:solidFill>
                  <a:schemeClr val="bg1"/>
                </a:solidFill>
              </a:rPr>
              <a:t>Ebay</a:t>
            </a:r>
            <a:r>
              <a:rPr lang="pt-BR" sz="2000" dirty="0">
                <a:solidFill>
                  <a:schemeClr val="bg1"/>
                </a:solidFill>
              </a:rPr>
              <a:t>, Apple e etc.).</a:t>
            </a:r>
          </a:p>
        </p:txBody>
      </p:sp>
      <p:pic>
        <p:nvPicPr>
          <p:cNvPr id="2050" name="Picture 2" descr="http://nickveenhof.github.io/devdays_solr_wizardry/images/solr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750" y="1700760"/>
            <a:ext cx="3716678" cy="187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125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err="1" smtClean="0">
                <a:solidFill>
                  <a:schemeClr val="bg1"/>
                </a:solidFill>
              </a:rPr>
              <a:t>Varnish</a:t>
            </a:r>
            <a:r>
              <a:rPr lang="pt-BR" dirty="0" smtClean="0">
                <a:solidFill>
                  <a:schemeClr val="bg1"/>
                </a:solidFill>
              </a:rPr>
              <a:t> Cache</a:t>
            </a:r>
            <a:endParaRPr lang="pt-BR" b="1" dirty="0">
              <a:solidFill>
                <a:schemeClr val="bg1"/>
              </a:solidFill>
            </a:endParaRPr>
          </a:p>
        </p:txBody>
      </p:sp>
      <p:sp>
        <p:nvSpPr>
          <p:cNvPr id="3" name="Espaço Reservado para Conteúdo 2"/>
          <p:cNvSpPr>
            <a:spLocks noGrp="1"/>
          </p:cNvSpPr>
          <p:nvPr>
            <p:ph idx="1"/>
          </p:nvPr>
        </p:nvSpPr>
        <p:spPr>
          <a:xfrm>
            <a:off x="899490" y="4005080"/>
            <a:ext cx="7633060" cy="1584220"/>
          </a:xfrm>
        </p:spPr>
        <p:txBody>
          <a:bodyPr>
            <a:normAutofit fontScale="85000" lnSpcReduction="10000"/>
          </a:bodyPr>
          <a:lstStyle/>
          <a:p>
            <a:r>
              <a:rPr lang="pt-BR" sz="1800" dirty="0">
                <a:solidFill>
                  <a:schemeClr val="bg1"/>
                </a:solidFill>
              </a:rPr>
              <a:t>Acelerador HTTP que armazena as informações e o conteúdo </a:t>
            </a:r>
            <a:r>
              <a:rPr lang="pt-BR" sz="1800" dirty="0" smtClean="0">
                <a:solidFill>
                  <a:schemeClr val="bg1"/>
                </a:solidFill>
              </a:rPr>
              <a:t>na memória </a:t>
            </a:r>
            <a:r>
              <a:rPr lang="pt-BR" sz="1800" dirty="0">
                <a:solidFill>
                  <a:schemeClr val="bg1"/>
                </a:solidFill>
              </a:rPr>
              <a:t>RAM impedindo que o servidor responda diversas </a:t>
            </a:r>
            <a:r>
              <a:rPr lang="pt-BR" sz="1800" dirty="0" smtClean="0">
                <a:solidFill>
                  <a:schemeClr val="bg1"/>
                </a:solidFill>
              </a:rPr>
              <a:t>vezes à </a:t>
            </a:r>
            <a:r>
              <a:rPr lang="pt-BR" sz="1800" dirty="0">
                <a:solidFill>
                  <a:schemeClr val="bg1"/>
                </a:solidFill>
              </a:rPr>
              <a:t>uma mesma requisição</a:t>
            </a:r>
            <a:r>
              <a:rPr lang="pt-BR" sz="1800" dirty="0" smtClean="0">
                <a:solidFill>
                  <a:schemeClr val="bg1"/>
                </a:solidFill>
              </a:rPr>
              <a:t>.</a:t>
            </a:r>
            <a:br>
              <a:rPr lang="pt-BR" sz="1800" dirty="0" smtClean="0">
                <a:solidFill>
                  <a:schemeClr val="bg1"/>
                </a:solidFill>
              </a:rPr>
            </a:br>
            <a:endParaRPr lang="pt-BR" sz="1800" dirty="0">
              <a:solidFill>
                <a:schemeClr val="bg1"/>
              </a:solidFill>
            </a:endParaRPr>
          </a:p>
          <a:p>
            <a:r>
              <a:rPr lang="pt-BR" sz="1800" dirty="0">
                <a:solidFill>
                  <a:schemeClr val="bg1"/>
                </a:solidFill>
              </a:rPr>
              <a:t>Reduz significativamente a carga de trabalho do servidor web (Apache</a:t>
            </a:r>
            <a:r>
              <a:rPr lang="pt-BR" sz="1800" dirty="0" smtClean="0">
                <a:solidFill>
                  <a:schemeClr val="bg1"/>
                </a:solidFill>
              </a:rPr>
              <a:t>).</a:t>
            </a:r>
            <a:br>
              <a:rPr lang="pt-BR" sz="1800" dirty="0" smtClean="0">
                <a:solidFill>
                  <a:schemeClr val="bg1"/>
                </a:solidFill>
              </a:rPr>
            </a:br>
            <a:endParaRPr lang="pt-BR" sz="1800" dirty="0">
              <a:solidFill>
                <a:schemeClr val="bg1"/>
              </a:solidFill>
            </a:endParaRPr>
          </a:p>
          <a:p>
            <a:r>
              <a:rPr lang="pt-BR" sz="1800" dirty="0">
                <a:solidFill>
                  <a:schemeClr val="bg1"/>
                </a:solidFill>
              </a:rPr>
              <a:t>Performance até 300 vezes superior.</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13740" y="1988800"/>
            <a:ext cx="3516520" cy="8703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8729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err="1">
                <a:solidFill>
                  <a:schemeClr val="bg1"/>
                </a:solidFill>
              </a:rPr>
              <a:t>Zend</a:t>
            </a:r>
            <a:r>
              <a:rPr lang="pt-BR" dirty="0">
                <a:solidFill>
                  <a:schemeClr val="bg1"/>
                </a:solidFill>
              </a:rPr>
              <a:t> </a:t>
            </a:r>
            <a:r>
              <a:rPr lang="pt-BR" dirty="0" smtClean="0">
                <a:solidFill>
                  <a:schemeClr val="bg1"/>
                </a:solidFill>
              </a:rPr>
              <a:t>Framework</a:t>
            </a:r>
            <a:endParaRPr lang="pt-BR" dirty="0">
              <a:solidFill>
                <a:schemeClr val="bg1"/>
              </a:solidFill>
            </a:endParaRPr>
          </a:p>
        </p:txBody>
      </p:sp>
      <p:sp>
        <p:nvSpPr>
          <p:cNvPr id="3" name="Espaço Reservado para Conteúdo 2"/>
          <p:cNvSpPr>
            <a:spLocks noGrp="1"/>
          </p:cNvSpPr>
          <p:nvPr>
            <p:ph idx="1"/>
          </p:nvPr>
        </p:nvSpPr>
        <p:spPr>
          <a:xfrm>
            <a:off x="971500" y="4221110"/>
            <a:ext cx="7401585" cy="1512210"/>
          </a:xfrm>
        </p:spPr>
        <p:txBody>
          <a:bodyPr>
            <a:normAutofit fontScale="92500" lnSpcReduction="20000"/>
          </a:bodyPr>
          <a:lstStyle/>
          <a:p>
            <a:r>
              <a:rPr lang="pt-BR" sz="1600" dirty="0">
                <a:solidFill>
                  <a:schemeClr val="bg1"/>
                </a:solidFill>
              </a:rPr>
              <a:t>Alta disponibilidade de profissionais capacitados no mercado</a:t>
            </a:r>
            <a:r>
              <a:rPr lang="pt-BR" sz="1600" dirty="0" smtClean="0">
                <a:solidFill>
                  <a:schemeClr val="bg1"/>
                </a:solidFill>
              </a:rPr>
              <a:t>.</a:t>
            </a:r>
            <a:br>
              <a:rPr lang="pt-BR" sz="1600" dirty="0" smtClean="0">
                <a:solidFill>
                  <a:schemeClr val="bg1"/>
                </a:solidFill>
              </a:rPr>
            </a:br>
            <a:endParaRPr lang="pt-BR" sz="1600" dirty="0">
              <a:solidFill>
                <a:schemeClr val="bg1"/>
              </a:solidFill>
            </a:endParaRPr>
          </a:p>
          <a:p>
            <a:r>
              <a:rPr lang="pt-BR" sz="1600" dirty="0">
                <a:solidFill>
                  <a:schemeClr val="bg1"/>
                </a:solidFill>
              </a:rPr>
              <a:t>Redução significativa nos custos de suporte e manutenção</a:t>
            </a:r>
            <a:r>
              <a:rPr lang="pt-BR" sz="1600" dirty="0" smtClean="0">
                <a:solidFill>
                  <a:schemeClr val="bg1"/>
                </a:solidFill>
              </a:rPr>
              <a:t>.</a:t>
            </a:r>
            <a:br>
              <a:rPr lang="pt-BR" sz="1600" dirty="0" smtClean="0">
                <a:solidFill>
                  <a:schemeClr val="bg1"/>
                </a:solidFill>
              </a:rPr>
            </a:br>
            <a:endParaRPr lang="pt-BR" sz="1600" dirty="0">
              <a:solidFill>
                <a:schemeClr val="bg1"/>
              </a:solidFill>
            </a:endParaRPr>
          </a:p>
          <a:p>
            <a:r>
              <a:rPr lang="pt-BR" sz="1600" dirty="0">
                <a:solidFill>
                  <a:schemeClr val="bg1"/>
                </a:solidFill>
              </a:rPr>
              <a:t>Linguagem de código aberto independente de uma organização</a:t>
            </a:r>
            <a:r>
              <a:rPr lang="pt-BR" sz="1600" dirty="0" smtClean="0">
                <a:solidFill>
                  <a:schemeClr val="bg1"/>
                </a:solidFill>
              </a:rPr>
              <a:t>.</a:t>
            </a:r>
            <a:br>
              <a:rPr lang="pt-BR" sz="1600" dirty="0" smtClean="0">
                <a:solidFill>
                  <a:schemeClr val="bg1"/>
                </a:solidFill>
              </a:rPr>
            </a:br>
            <a:endParaRPr lang="pt-BR" sz="1600" dirty="0">
              <a:solidFill>
                <a:schemeClr val="bg1"/>
              </a:solidFill>
            </a:endParaRPr>
          </a:p>
          <a:p>
            <a:r>
              <a:rPr lang="pt-BR" sz="1600" dirty="0">
                <a:solidFill>
                  <a:schemeClr val="bg1"/>
                </a:solidFill>
              </a:rPr>
              <a:t>Aproveitamento total das capacidades de ambos os recursos.</a:t>
            </a:r>
          </a:p>
        </p:txBody>
      </p:sp>
      <p:pic>
        <p:nvPicPr>
          <p:cNvPr id="1026" name="Picture 2" descr="http://thomasborzecki.ca/content/tutorials/images/ph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540" y="1556740"/>
            <a:ext cx="3136380" cy="23522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ramework.zend.com/images/logos/zf-logo-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0" y="1740814"/>
            <a:ext cx="3456480" cy="183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2787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777963"/>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143000"/>
          </a:xfrm>
        </p:spPr>
        <p:txBody>
          <a:bodyPr/>
          <a:lstStyle/>
          <a:p>
            <a:r>
              <a:rPr lang="pt-BR" dirty="0"/>
              <a:t> </a:t>
            </a:r>
            <a:r>
              <a:rPr lang="pt-BR" sz="2400" dirty="0">
                <a:solidFill>
                  <a:schemeClr val="bg1"/>
                </a:solidFill>
              </a:rPr>
              <a:t>O que é planejamento ?</a:t>
            </a:r>
          </a:p>
        </p:txBody>
      </p:sp>
      <p:sp>
        <p:nvSpPr>
          <p:cNvPr id="3" name="Espaço Reservado para Conteúdo 2"/>
          <p:cNvSpPr>
            <a:spLocks noGrp="1"/>
          </p:cNvSpPr>
          <p:nvPr>
            <p:ph idx="1"/>
          </p:nvPr>
        </p:nvSpPr>
        <p:spPr>
          <a:xfrm>
            <a:off x="457200" y="1600200"/>
            <a:ext cx="4114800" cy="4637111"/>
          </a:xfrm>
        </p:spPr>
        <p:txBody>
          <a:bodyPr>
            <a:normAutofit/>
          </a:bodyPr>
          <a:lstStyle/>
          <a:p>
            <a:pPr marL="0" indent="0" algn="ctr">
              <a:buNone/>
            </a:pPr>
            <a:r>
              <a:rPr lang="pt-BR" sz="1600" i="1" dirty="0" smtClean="0">
                <a:solidFill>
                  <a:schemeClr val="bg1"/>
                </a:solidFill>
              </a:rPr>
              <a:t>“O </a:t>
            </a:r>
            <a:r>
              <a:rPr lang="pt-BR" sz="1600" i="1" dirty="0">
                <a:solidFill>
                  <a:schemeClr val="bg1"/>
                </a:solidFill>
              </a:rPr>
              <a:t>planejamento é uma ferramenta administrativa, que possibilita perceber a realidade, avaliar os caminhos, construir um referencial futuro, </a:t>
            </a:r>
            <a:r>
              <a:rPr lang="pt-BR" sz="1600" i="1" dirty="0" smtClean="0">
                <a:solidFill>
                  <a:schemeClr val="bg1"/>
                </a:solidFill>
              </a:rPr>
              <a:t/>
            </a:r>
            <a:br>
              <a:rPr lang="pt-BR" sz="1600" i="1" dirty="0" smtClean="0">
                <a:solidFill>
                  <a:schemeClr val="bg1"/>
                </a:solidFill>
              </a:rPr>
            </a:br>
            <a:r>
              <a:rPr lang="pt-BR" sz="1600" i="1" dirty="0">
                <a:solidFill>
                  <a:schemeClr val="bg1"/>
                </a:solidFill>
              </a:rPr>
              <a:t>estruturando o trâmite adequado e reavaliar todo o processo a que o planejamento se </a:t>
            </a:r>
            <a:r>
              <a:rPr lang="pt-BR" sz="1600" i="1" dirty="0" smtClean="0">
                <a:solidFill>
                  <a:schemeClr val="bg1"/>
                </a:solidFill>
              </a:rPr>
              <a:t>destina.”</a:t>
            </a:r>
          </a:p>
          <a:p>
            <a:pPr marL="0" indent="0">
              <a:buNone/>
            </a:pPr>
            <a:endParaRPr lang="pt-BR" sz="1800" dirty="0">
              <a:solidFill>
                <a:schemeClr val="bg1"/>
              </a:solidFill>
            </a:endParaRPr>
          </a:p>
          <a:p>
            <a:pPr marL="0" indent="0">
              <a:buNone/>
            </a:pPr>
            <a:endParaRPr lang="pt-BR" sz="1800" dirty="0" smtClean="0">
              <a:solidFill>
                <a:schemeClr val="bg1"/>
              </a:solidFill>
            </a:endParaRPr>
          </a:p>
          <a:p>
            <a:pPr marL="0" indent="0">
              <a:buNone/>
            </a:pPr>
            <a:endParaRPr lang="pt-BR" sz="1800" dirty="0">
              <a:solidFill>
                <a:schemeClr val="bg1"/>
              </a:solidFill>
            </a:endParaRPr>
          </a:p>
        </p:txBody>
      </p:sp>
      <p:sp>
        <p:nvSpPr>
          <p:cNvPr id="4" name="Espaço Reservado para Conteúdo 2"/>
          <p:cNvSpPr txBox="1">
            <a:spLocks/>
          </p:cNvSpPr>
          <p:nvPr/>
        </p:nvSpPr>
        <p:spPr>
          <a:xfrm>
            <a:off x="609600" y="3609976"/>
            <a:ext cx="866056" cy="611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pt-BR" sz="1800" dirty="0" smtClean="0">
              <a:solidFill>
                <a:schemeClr val="bg1"/>
              </a:solidFill>
            </a:endParaRPr>
          </a:p>
          <a:p>
            <a:pPr marL="0" indent="0">
              <a:buFont typeface="Arial" pitchFamily="34" charset="0"/>
              <a:buNone/>
            </a:pPr>
            <a:endParaRPr lang="pt-BR" sz="1800" dirty="0" smtClean="0">
              <a:solidFill>
                <a:schemeClr val="bg1"/>
              </a:solidFill>
            </a:endParaRPr>
          </a:p>
          <a:p>
            <a:pPr marL="0" indent="0">
              <a:buFont typeface="Arial" pitchFamily="34" charset="0"/>
              <a:buNone/>
            </a:pPr>
            <a:endParaRPr lang="pt-BR" sz="1800" dirty="0">
              <a:solidFill>
                <a:schemeClr val="bg1"/>
              </a:solidFill>
            </a:endParaRPr>
          </a:p>
        </p:txBody>
      </p:sp>
      <p:pic>
        <p:nvPicPr>
          <p:cNvPr id="4098" name="Picture 2" descr="C:\Users\Orlando Lacerda\Desktop\systech - apresentacao\não sei baix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5833" y="1336948"/>
            <a:ext cx="4870848" cy="487084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Orlando Lacerda\Desktop\systech - apresentacao\Wikipedia-logo-v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4214" y="6218691"/>
            <a:ext cx="453951" cy="414301"/>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179512" y="6309320"/>
            <a:ext cx="1484702" cy="307777"/>
          </a:xfrm>
          <a:prstGeom prst="rect">
            <a:avLst/>
          </a:prstGeom>
          <a:noFill/>
        </p:spPr>
        <p:txBody>
          <a:bodyPr wrap="none" rtlCol="0">
            <a:spAutoFit/>
          </a:bodyPr>
          <a:lstStyle/>
          <a:p>
            <a:r>
              <a:rPr lang="pt-BR" sz="1400" i="1" dirty="0" smtClean="0">
                <a:solidFill>
                  <a:schemeClr val="bg1"/>
                </a:solidFill>
              </a:rPr>
              <a:t>Fonte: </a:t>
            </a:r>
            <a:r>
              <a:rPr lang="pt-BR" sz="1400" i="1" dirty="0" err="1" smtClean="0">
                <a:solidFill>
                  <a:schemeClr val="bg1"/>
                </a:solidFill>
              </a:rPr>
              <a:t>Wikipedia</a:t>
            </a:r>
            <a:endParaRPr lang="pt-BR" dirty="0"/>
          </a:p>
        </p:txBody>
      </p:sp>
    </p:spTree>
    <p:extLst>
      <p:ext uri="{BB962C8B-B14F-4D97-AF65-F5344CB8AC3E}">
        <p14:creationId xmlns:p14="http://schemas.microsoft.com/office/powerpoint/2010/main" val="401185788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4099"/>
                                        </p:tgtEl>
                                        <p:attrNameLst>
                                          <p:attrName>style.visibility</p:attrName>
                                        </p:attrNameLst>
                                      </p:cBhvr>
                                      <p:to>
                                        <p:strVal val="visible"/>
                                      </p:to>
                                    </p:set>
                                    <p:anim calcmode="lin" valueType="num">
                                      <p:cBhvr>
                                        <p:cTn id="24" dur="500" fill="hold"/>
                                        <p:tgtEl>
                                          <p:spTgt spid="4099"/>
                                        </p:tgtEl>
                                        <p:attrNameLst>
                                          <p:attrName>ppt_w</p:attrName>
                                        </p:attrNameLst>
                                      </p:cBhvr>
                                      <p:tavLst>
                                        <p:tav tm="0">
                                          <p:val>
                                            <p:fltVal val="0"/>
                                          </p:val>
                                        </p:tav>
                                        <p:tav tm="100000">
                                          <p:val>
                                            <p:strVal val="#ppt_w"/>
                                          </p:val>
                                        </p:tav>
                                      </p:tavLst>
                                    </p:anim>
                                    <p:anim calcmode="lin" valueType="num">
                                      <p:cBhvr>
                                        <p:cTn id="25" dur="500" fill="hold"/>
                                        <p:tgtEl>
                                          <p:spTgt spid="4099"/>
                                        </p:tgtEl>
                                        <p:attrNameLst>
                                          <p:attrName>ppt_h</p:attrName>
                                        </p:attrNameLst>
                                      </p:cBhvr>
                                      <p:tavLst>
                                        <p:tav tm="0">
                                          <p:val>
                                            <p:fltVal val="0"/>
                                          </p:val>
                                        </p:tav>
                                        <p:tav tm="100000">
                                          <p:val>
                                            <p:strVal val="#ppt_h"/>
                                          </p:val>
                                        </p:tav>
                                      </p:tavLst>
                                    </p:anim>
                                    <p:animEffect transition="in" filter="fade">
                                      <p:cBhvr>
                                        <p:cTn id="26"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1800" dirty="0">
                <a:solidFill>
                  <a:schemeClr val="bg1"/>
                </a:solidFill>
              </a:rPr>
              <a:t>Até 2010 não havia normativo que regulamentasse um processo de planejamento</a:t>
            </a:r>
          </a:p>
        </p:txBody>
      </p:sp>
      <p:sp>
        <p:nvSpPr>
          <p:cNvPr id="3" name="Espaço Reservado para Conteúdo 2"/>
          <p:cNvSpPr>
            <a:spLocks noGrp="1"/>
          </p:cNvSpPr>
          <p:nvPr>
            <p:ph idx="1"/>
          </p:nvPr>
        </p:nvSpPr>
        <p:spPr>
          <a:xfrm>
            <a:off x="4818856" y="3140968"/>
            <a:ext cx="4114800" cy="3340968"/>
          </a:xfrm>
        </p:spPr>
        <p:txBody>
          <a:bodyPr>
            <a:noAutofit/>
          </a:bodyPr>
          <a:lstStyle/>
          <a:p>
            <a:pPr marL="0" indent="0" algn="ctr">
              <a:buNone/>
            </a:pPr>
            <a:r>
              <a:rPr lang="pt-BR" sz="1400" dirty="0">
                <a:solidFill>
                  <a:schemeClr val="bg1"/>
                </a:solidFill>
              </a:rPr>
              <a:t>A instrução normativa </a:t>
            </a:r>
            <a:r>
              <a:rPr lang="pt-BR" sz="1400" b="1" dirty="0">
                <a:solidFill>
                  <a:schemeClr val="bg1"/>
                </a:solidFill>
              </a:rPr>
              <a:t>MP/SLTI N°04</a:t>
            </a:r>
            <a:r>
              <a:rPr lang="pt-BR" sz="1400" dirty="0">
                <a:solidFill>
                  <a:schemeClr val="bg1"/>
                </a:solidFill>
              </a:rPr>
              <a:t>, foi o primeiro normativo a mapear um processo de planejamento de contratação e definir artefatos que compõe tal processo.</a:t>
            </a:r>
            <a:r>
              <a:rPr lang="pt-BR" sz="1400" dirty="0" smtClean="0">
                <a:solidFill>
                  <a:schemeClr val="bg1"/>
                </a:solidFill>
              </a:rPr>
              <a:t/>
            </a:r>
            <a:br>
              <a:rPr lang="pt-BR" sz="1400" dirty="0" smtClean="0">
                <a:solidFill>
                  <a:schemeClr val="bg1"/>
                </a:solidFill>
              </a:rPr>
            </a:br>
            <a:r>
              <a:rPr lang="pt-BR" sz="1400" dirty="0">
                <a:solidFill>
                  <a:schemeClr val="bg1"/>
                </a:solidFill>
              </a:rPr>
              <a:t>Embora ela tenha sido elaborada para aquisições e contratações de Tecnologia da Informação, seus procedimentos </a:t>
            </a:r>
            <a:r>
              <a:rPr lang="pt-BR" sz="1400" b="1" dirty="0">
                <a:solidFill>
                  <a:schemeClr val="bg1"/>
                </a:solidFill>
              </a:rPr>
              <a:t>podem ser utilizados para materializar o planejamento de qualquer objeto</a:t>
            </a:r>
            <a:r>
              <a:rPr lang="pt-BR" sz="1400" dirty="0">
                <a:solidFill>
                  <a:schemeClr val="bg1"/>
                </a:solidFill>
              </a:rPr>
              <a:t>, uma vez que o mesmo representa um conjunto de boas práticas dispersas em diversos dispositivos legais.</a:t>
            </a:r>
          </a:p>
        </p:txBody>
      </p:sp>
      <p:sp>
        <p:nvSpPr>
          <p:cNvPr id="4" name="Espaço Reservado para Conteúdo 2"/>
          <p:cNvSpPr txBox="1">
            <a:spLocks/>
          </p:cNvSpPr>
          <p:nvPr/>
        </p:nvSpPr>
        <p:spPr>
          <a:xfrm>
            <a:off x="6084168" y="1628800"/>
            <a:ext cx="1584176"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8800" b="0" i="0" dirty="0" smtClean="0">
                <a:solidFill>
                  <a:schemeClr val="bg1"/>
                </a:solidFill>
                <a:effectLst/>
                <a:latin typeface="FontAwesome"/>
              </a:rPr>
              <a:t></a:t>
            </a:r>
            <a:endParaRPr lang="pt-BR" sz="8800" dirty="0">
              <a:solidFill>
                <a:schemeClr val="bg1"/>
              </a:solidFill>
            </a:endParaRPr>
          </a:p>
        </p:txBody>
      </p:sp>
      <p:pic>
        <p:nvPicPr>
          <p:cNvPr id="5124" name="Picture 4" descr="C:\Users\Orlando Lacerda\Desktop\systech - apresentacao\temp\fluxograma-mapa-do-s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97639"/>
            <a:ext cx="2880320" cy="286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310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heel(1)">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1600" dirty="0">
                <a:solidFill>
                  <a:schemeClr val="bg1"/>
                </a:solidFill>
              </a:rPr>
              <a:t>Hoje existem diversas ferramentas </a:t>
            </a:r>
            <a:r>
              <a:rPr lang="pt-BR" sz="1600" dirty="0" smtClean="0">
                <a:solidFill>
                  <a:schemeClr val="bg1"/>
                </a:solidFill>
              </a:rPr>
              <a:t>disponíveis </a:t>
            </a:r>
            <a:r>
              <a:rPr lang="pt-BR" sz="1600" dirty="0">
                <a:solidFill>
                  <a:schemeClr val="bg1"/>
                </a:solidFill>
              </a:rPr>
              <a:t>no mercado para o Controle e Gestão Contratual mas sua maioria, tem a mesma falha que nossos </a:t>
            </a:r>
            <a:r>
              <a:rPr lang="pt-BR" sz="1600" dirty="0" smtClean="0">
                <a:solidFill>
                  <a:schemeClr val="bg1"/>
                </a:solidFill>
              </a:rPr>
              <a:t>órgãos possuem, </a:t>
            </a:r>
            <a:r>
              <a:rPr lang="pt-BR" sz="1600" dirty="0">
                <a:solidFill>
                  <a:schemeClr val="bg1"/>
                </a:solidFill>
              </a:rPr>
              <a:t>o descaso com a etapa de planejamento da contratação.</a:t>
            </a:r>
          </a:p>
        </p:txBody>
      </p:sp>
      <p:sp>
        <p:nvSpPr>
          <p:cNvPr id="4" name="CaixaDeTexto 3"/>
          <p:cNvSpPr txBox="1"/>
          <p:nvPr/>
        </p:nvSpPr>
        <p:spPr>
          <a:xfrm>
            <a:off x="4644008" y="2132856"/>
            <a:ext cx="4008859" cy="2862322"/>
          </a:xfrm>
          <a:prstGeom prst="rect">
            <a:avLst/>
          </a:prstGeom>
          <a:noFill/>
        </p:spPr>
        <p:txBody>
          <a:bodyPr wrap="square" rtlCol="0">
            <a:spAutoFit/>
          </a:bodyPr>
          <a:lstStyle/>
          <a:p>
            <a:pPr algn="ctr"/>
            <a:r>
              <a:rPr lang="pt-BR" sz="2000" dirty="0">
                <a:solidFill>
                  <a:schemeClr val="bg1"/>
                </a:solidFill>
              </a:rPr>
              <a:t>A maioria dos problemas identificados no </a:t>
            </a:r>
            <a:r>
              <a:rPr lang="pt-BR" sz="2000" b="1" dirty="0">
                <a:solidFill>
                  <a:schemeClr val="bg1"/>
                </a:solidFill>
              </a:rPr>
              <a:t>Acórdão do TCU 1785/2013 </a:t>
            </a:r>
            <a:r>
              <a:rPr lang="pt-BR" sz="2000" dirty="0">
                <a:solidFill>
                  <a:schemeClr val="bg1"/>
                </a:solidFill>
              </a:rPr>
              <a:t>tem origem de um Planejamento </a:t>
            </a:r>
            <a:r>
              <a:rPr lang="pt-BR" sz="2000" dirty="0" smtClean="0">
                <a:solidFill>
                  <a:schemeClr val="bg1"/>
                </a:solidFill>
              </a:rPr>
              <a:t>deficiente, e </a:t>
            </a:r>
            <a:r>
              <a:rPr lang="pt-BR" sz="2000" dirty="0">
                <a:solidFill>
                  <a:schemeClr val="bg1"/>
                </a:solidFill>
              </a:rPr>
              <a:t>com certeza uma contratação que tenha sido bem planejada terá menor </a:t>
            </a:r>
            <a:r>
              <a:rPr lang="pt-BR" sz="2000" dirty="0" smtClean="0">
                <a:solidFill>
                  <a:schemeClr val="bg1"/>
                </a:solidFill>
              </a:rPr>
              <a:t>índice </a:t>
            </a:r>
            <a:r>
              <a:rPr lang="pt-BR" sz="2000" dirty="0">
                <a:solidFill>
                  <a:schemeClr val="bg1"/>
                </a:solidFill>
              </a:rPr>
              <a:t>de problemas e consequentemente uma gestão menos </a:t>
            </a:r>
            <a:r>
              <a:rPr lang="pt-BR" sz="2000" dirty="0" smtClean="0">
                <a:solidFill>
                  <a:schemeClr val="bg1"/>
                </a:solidFill>
              </a:rPr>
              <a:t>turbulenta.</a:t>
            </a:r>
            <a:endParaRPr lang="pt-BR" sz="2000" dirty="0">
              <a:solidFill>
                <a:schemeClr val="bg1"/>
              </a:solidFill>
            </a:endParaRPr>
          </a:p>
        </p:txBody>
      </p:sp>
      <p:pic>
        <p:nvPicPr>
          <p:cNvPr id="6151" name="Picture 7" descr="C:\Users\Orlando Lacerda\Desktop\systech - apresentacao\temp\effective_teamwork_building-block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318235"/>
            <a:ext cx="3024336" cy="347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8976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fade">
                                      <p:cBhvr>
                                        <p:cTn id="7" dur="1000"/>
                                        <p:tgtEl>
                                          <p:spTgt spid="6151"/>
                                        </p:tgtEl>
                                      </p:cBhvr>
                                    </p:animEffect>
                                    <p:anim calcmode="lin" valueType="num">
                                      <p:cBhvr>
                                        <p:cTn id="8" dur="1000" fill="hold"/>
                                        <p:tgtEl>
                                          <p:spTgt spid="6151"/>
                                        </p:tgtEl>
                                        <p:attrNameLst>
                                          <p:attrName>ppt_x</p:attrName>
                                        </p:attrNameLst>
                                      </p:cBhvr>
                                      <p:tavLst>
                                        <p:tav tm="0">
                                          <p:val>
                                            <p:strVal val="#ppt_x"/>
                                          </p:val>
                                        </p:tav>
                                        <p:tav tm="100000">
                                          <p:val>
                                            <p:strVal val="#ppt_x"/>
                                          </p:val>
                                        </p:tav>
                                      </p:tavLst>
                                    </p:anim>
                                    <p:anim calcmode="lin" valueType="num">
                                      <p:cBhvr>
                                        <p:cTn id="9"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Users\Orlando Lacerda\Desktop\systech - apresentacao\logo-systech1c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00" y="404580"/>
            <a:ext cx="4215070" cy="1263423"/>
          </a:xfrm>
          <a:prstGeom prst="rect">
            <a:avLst/>
          </a:prstGeom>
          <a:noFill/>
          <a:effectLst>
            <a:outerShdw blurRad="1524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95420" y="2060810"/>
            <a:ext cx="8568070" cy="830997"/>
          </a:xfrm>
          <a:prstGeom prst="rect">
            <a:avLst/>
          </a:prstGeom>
        </p:spPr>
        <p:txBody>
          <a:bodyPr wrap="square">
            <a:spAutoFit/>
          </a:bodyPr>
          <a:lstStyle/>
          <a:p>
            <a:r>
              <a:rPr lang="pt-BR" sz="1600" dirty="0" smtClean="0">
                <a:solidFill>
                  <a:schemeClr val="bg1"/>
                </a:solidFill>
              </a:rPr>
              <a:t>Além </a:t>
            </a:r>
            <a:r>
              <a:rPr lang="pt-BR" sz="1600" dirty="0">
                <a:solidFill>
                  <a:schemeClr val="bg1"/>
                </a:solidFill>
              </a:rPr>
              <a:t>da Modulo de Gestão de Contratos, </a:t>
            </a:r>
            <a:r>
              <a:rPr lang="pt-BR" sz="1600" dirty="0" smtClean="0">
                <a:solidFill>
                  <a:schemeClr val="bg1"/>
                </a:solidFill>
              </a:rPr>
              <a:t>também </a:t>
            </a:r>
            <a:r>
              <a:rPr lang="pt-BR" sz="1600" dirty="0">
                <a:solidFill>
                  <a:schemeClr val="bg1"/>
                </a:solidFill>
              </a:rPr>
              <a:t>é dada a devida importância a fase de Planejamento da Contratação baseado nos processo e artefatos da instrução normativa </a:t>
            </a:r>
            <a:r>
              <a:rPr lang="pt-BR" sz="1600" b="1" dirty="0">
                <a:solidFill>
                  <a:schemeClr val="bg1"/>
                </a:solidFill>
              </a:rPr>
              <a:t>MP/SLTI N°04</a:t>
            </a:r>
            <a:r>
              <a:rPr lang="pt-BR" sz="1600" dirty="0">
                <a:solidFill>
                  <a:schemeClr val="bg1"/>
                </a:solidFill>
              </a:rPr>
              <a:t>.</a:t>
            </a:r>
            <a:endParaRPr lang="pt-BR" sz="1600" dirty="0"/>
          </a:p>
        </p:txBody>
      </p:sp>
      <p:sp>
        <p:nvSpPr>
          <p:cNvPr id="7" name="Retângulo 6"/>
          <p:cNvSpPr/>
          <p:nvPr/>
        </p:nvSpPr>
        <p:spPr>
          <a:xfrm>
            <a:off x="346990" y="3212970"/>
            <a:ext cx="8568070" cy="338554"/>
          </a:xfrm>
          <a:prstGeom prst="rect">
            <a:avLst/>
          </a:prstGeom>
        </p:spPr>
        <p:txBody>
          <a:bodyPr wrap="square">
            <a:spAutoFit/>
          </a:bodyPr>
          <a:lstStyle/>
          <a:p>
            <a:r>
              <a:rPr lang="pt-BR" sz="1600" dirty="0" smtClean="0">
                <a:solidFill>
                  <a:schemeClr val="bg1"/>
                </a:solidFill>
              </a:rPr>
              <a:t>Facilita </a:t>
            </a:r>
            <a:r>
              <a:rPr lang="pt-BR" sz="1600" dirty="0">
                <a:solidFill>
                  <a:schemeClr val="bg1"/>
                </a:solidFill>
              </a:rPr>
              <a:t>a familiarização com artefatos e metodologia de Planejamento</a:t>
            </a:r>
            <a:endParaRPr lang="pt-BR" sz="1600" dirty="0"/>
          </a:p>
        </p:txBody>
      </p:sp>
      <p:sp>
        <p:nvSpPr>
          <p:cNvPr id="8" name="Retângulo 7"/>
          <p:cNvSpPr/>
          <p:nvPr/>
        </p:nvSpPr>
        <p:spPr>
          <a:xfrm>
            <a:off x="346990" y="3861060"/>
            <a:ext cx="8568070" cy="584775"/>
          </a:xfrm>
          <a:prstGeom prst="rect">
            <a:avLst/>
          </a:prstGeom>
        </p:spPr>
        <p:txBody>
          <a:bodyPr wrap="square">
            <a:spAutoFit/>
          </a:bodyPr>
          <a:lstStyle/>
          <a:p>
            <a:r>
              <a:rPr lang="pt-BR" sz="1600" dirty="0" smtClean="0">
                <a:solidFill>
                  <a:schemeClr val="bg1"/>
                </a:solidFill>
              </a:rPr>
              <a:t>Redução </a:t>
            </a:r>
            <a:r>
              <a:rPr lang="pt-BR" sz="1600" dirty="0">
                <a:solidFill>
                  <a:schemeClr val="bg1"/>
                </a:solidFill>
              </a:rPr>
              <a:t>de desperdícios pela possibilidade de descobrir contratos ativos de serviços que não são mais necessários ou foram contratados em duplicidade.</a:t>
            </a:r>
            <a:endParaRPr lang="pt-BR" sz="1600" dirty="0"/>
          </a:p>
        </p:txBody>
      </p:sp>
      <p:sp>
        <p:nvSpPr>
          <p:cNvPr id="9" name="Retângulo 8"/>
          <p:cNvSpPr/>
          <p:nvPr/>
        </p:nvSpPr>
        <p:spPr>
          <a:xfrm>
            <a:off x="370205" y="4725180"/>
            <a:ext cx="8568070" cy="338554"/>
          </a:xfrm>
          <a:prstGeom prst="rect">
            <a:avLst/>
          </a:prstGeom>
        </p:spPr>
        <p:txBody>
          <a:bodyPr wrap="square">
            <a:spAutoFit/>
          </a:bodyPr>
          <a:lstStyle/>
          <a:p>
            <a:r>
              <a:rPr lang="pt-BR" sz="1600" dirty="0" smtClean="0">
                <a:solidFill>
                  <a:schemeClr val="bg1"/>
                </a:solidFill>
              </a:rPr>
              <a:t>Redução </a:t>
            </a:r>
            <a:r>
              <a:rPr lang="pt-BR" sz="1600" dirty="0">
                <a:solidFill>
                  <a:schemeClr val="bg1"/>
                </a:solidFill>
              </a:rPr>
              <a:t>de riscos de perda </a:t>
            </a:r>
            <a:r>
              <a:rPr lang="pt-BR" sz="1600" dirty="0" smtClean="0">
                <a:solidFill>
                  <a:schemeClr val="bg1"/>
                </a:solidFill>
              </a:rPr>
              <a:t>por </a:t>
            </a:r>
            <a:r>
              <a:rPr lang="pt-BR" sz="1600" dirty="0">
                <a:solidFill>
                  <a:schemeClr val="bg1"/>
                </a:solidFill>
              </a:rPr>
              <a:t>prazos.</a:t>
            </a:r>
            <a:endParaRPr lang="pt-BR" sz="1600" dirty="0"/>
          </a:p>
        </p:txBody>
      </p:sp>
      <p:sp>
        <p:nvSpPr>
          <p:cNvPr id="10" name="Retângulo 9"/>
          <p:cNvSpPr/>
          <p:nvPr/>
        </p:nvSpPr>
        <p:spPr>
          <a:xfrm>
            <a:off x="324530" y="5301260"/>
            <a:ext cx="8568070" cy="584775"/>
          </a:xfrm>
          <a:prstGeom prst="rect">
            <a:avLst/>
          </a:prstGeom>
        </p:spPr>
        <p:txBody>
          <a:bodyPr wrap="square">
            <a:spAutoFit/>
          </a:bodyPr>
          <a:lstStyle/>
          <a:p>
            <a:r>
              <a:rPr lang="pt-BR" sz="1600" dirty="0" smtClean="0">
                <a:solidFill>
                  <a:schemeClr val="bg1"/>
                </a:solidFill>
              </a:rPr>
              <a:t>Maior </a:t>
            </a:r>
            <a:r>
              <a:rPr lang="pt-BR" sz="1600" dirty="0">
                <a:solidFill>
                  <a:schemeClr val="bg1"/>
                </a:solidFill>
              </a:rPr>
              <a:t>agilidade pela localização instantânea do contrato </a:t>
            </a:r>
            <a:r>
              <a:rPr lang="pt-BR" sz="1600" dirty="0" smtClean="0">
                <a:solidFill>
                  <a:schemeClr val="bg1"/>
                </a:solidFill>
              </a:rPr>
              <a:t>em </a:t>
            </a:r>
            <a:r>
              <a:rPr lang="pt-BR" sz="1600" dirty="0">
                <a:solidFill>
                  <a:schemeClr val="bg1"/>
                </a:solidFill>
              </a:rPr>
              <a:t>sua versão </a:t>
            </a:r>
            <a:r>
              <a:rPr lang="pt-BR" sz="1600" dirty="0" smtClean="0">
                <a:solidFill>
                  <a:schemeClr val="bg1"/>
                </a:solidFill>
              </a:rPr>
              <a:t>digital, eliminação </a:t>
            </a:r>
            <a:r>
              <a:rPr lang="pt-BR" sz="1600" dirty="0">
                <a:solidFill>
                  <a:schemeClr val="bg1"/>
                </a:solidFill>
              </a:rPr>
              <a:t>do risco </a:t>
            </a:r>
            <a:r>
              <a:rPr lang="pt-BR" sz="1600" dirty="0" smtClean="0">
                <a:solidFill>
                  <a:schemeClr val="bg1"/>
                </a:solidFill>
              </a:rPr>
              <a:t>por extravio.</a:t>
            </a:r>
            <a:endParaRPr lang="pt-BR" sz="1600" dirty="0">
              <a:solidFill>
                <a:schemeClr val="bg1"/>
              </a:solidFill>
            </a:endParaRPr>
          </a:p>
        </p:txBody>
      </p:sp>
      <p:pic>
        <p:nvPicPr>
          <p:cNvPr id="1027" name="Picture 3" descr="C:\xampp\htdocs\orlando\gestaow_site\images\logo-systec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5920" y="6344764"/>
            <a:ext cx="1606680" cy="25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7431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1000"/>
                                        <p:tgtEl>
                                          <p:spTgt spid="9">
                                            <p:txEl>
                                              <p:pRg st="0" end="0"/>
                                            </p:txEl>
                                          </p:spTgt>
                                        </p:tgtEl>
                                      </p:cBhvr>
                                    </p:animEffect>
                                    <p:anim calcmode="lin" valueType="num">
                                      <p:cBhvr>
                                        <p:cTn id="3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2708920"/>
            <a:ext cx="8229600" cy="1143000"/>
          </a:xfrm>
        </p:spPr>
        <p:txBody>
          <a:bodyPr>
            <a:normAutofit fontScale="90000"/>
          </a:bodyPr>
          <a:lstStyle/>
          <a:p>
            <a:r>
              <a:rPr lang="pt-BR" dirty="0" smtClean="0">
                <a:solidFill>
                  <a:schemeClr val="bg1"/>
                </a:solidFill>
              </a:rPr>
              <a:t>RESUMO DE </a:t>
            </a:r>
            <a:r>
              <a:rPr lang="pt-BR" b="1" dirty="0" smtClean="0">
                <a:solidFill>
                  <a:schemeClr val="bg1"/>
                </a:solidFill>
              </a:rPr>
              <a:t>FUNCIONALIDADES</a:t>
            </a:r>
            <a:endParaRPr lang="pt-BR" b="1" dirty="0">
              <a:solidFill>
                <a:schemeClr val="bg1"/>
              </a:solidFill>
            </a:endParaRPr>
          </a:p>
        </p:txBody>
      </p:sp>
    </p:spTree>
    <p:extLst>
      <p:ext uri="{BB962C8B-B14F-4D97-AF65-F5344CB8AC3E}">
        <p14:creationId xmlns:p14="http://schemas.microsoft.com/office/powerpoint/2010/main" val="41392691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6632"/>
            <a:ext cx="8229600" cy="1143000"/>
          </a:xfrm>
        </p:spPr>
        <p:txBody>
          <a:bodyPr>
            <a:normAutofit/>
          </a:bodyPr>
          <a:lstStyle/>
          <a:p>
            <a:pPr algn="l"/>
            <a:r>
              <a:rPr lang="pt-BR" dirty="0" smtClean="0">
                <a:solidFill>
                  <a:schemeClr val="bg1"/>
                </a:solidFill>
              </a:rPr>
              <a:t>Controle de Acesso</a:t>
            </a:r>
            <a:br>
              <a:rPr lang="pt-BR" dirty="0" smtClean="0">
                <a:solidFill>
                  <a:schemeClr val="bg1"/>
                </a:solidFill>
              </a:rPr>
            </a:br>
            <a:r>
              <a:rPr lang="pt-BR" sz="1100" dirty="0" smtClean="0">
                <a:solidFill>
                  <a:schemeClr val="bg1"/>
                </a:solidFill>
              </a:rPr>
              <a:t>RESUMO DE </a:t>
            </a:r>
            <a:r>
              <a:rPr lang="pt-BR" sz="1100" b="1" dirty="0" smtClean="0">
                <a:solidFill>
                  <a:schemeClr val="bg1"/>
                </a:solidFill>
              </a:rPr>
              <a:t>FUNCIONALIDADES</a:t>
            </a:r>
            <a:endParaRPr lang="pt-BR" sz="1100" b="1" dirty="0">
              <a:solidFill>
                <a:schemeClr val="bg1"/>
              </a:solidFill>
            </a:endParaRPr>
          </a:p>
        </p:txBody>
      </p:sp>
      <p:pic>
        <p:nvPicPr>
          <p:cNvPr id="7171" name="Picture 3" descr="C:\xampp\htdocs\orlando\gestaow_site\images\print\usuarios-perf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2" y="1372572"/>
            <a:ext cx="8424936" cy="4112856"/>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3346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71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6632"/>
            <a:ext cx="8229600" cy="1143000"/>
          </a:xfrm>
        </p:spPr>
        <p:txBody>
          <a:bodyPr>
            <a:normAutofit/>
          </a:bodyPr>
          <a:lstStyle/>
          <a:p>
            <a:pPr algn="l"/>
            <a:r>
              <a:rPr lang="pt-BR" dirty="0">
                <a:solidFill>
                  <a:schemeClr val="bg1"/>
                </a:solidFill>
              </a:rPr>
              <a:t>Busca Indexada</a:t>
            </a:r>
            <a:br>
              <a:rPr lang="pt-BR" dirty="0">
                <a:solidFill>
                  <a:schemeClr val="bg1"/>
                </a:solidFill>
              </a:rPr>
            </a:br>
            <a:r>
              <a:rPr lang="pt-BR" sz="1100" dirty="0" smtClean="0">
                <a:solidFill>
                  <a:schemeClr val="bg1"/>
                </a:solidFill>
              </a:rPr>
              <a:t>RESUMO DE </a:t>
            </a:r>
            <a:r>
              <a:rPr lang="pt-BR" sz="1100" b="1" dirty="0" smtClean="0">
                <a:solidFill>
                  <a:schemeClr val="bg1"/>
                </a:solidFill>
              </a:rPr>
              <a:t>FUNCIONALIDADES</a:t>
            </a:r>
            <a:endParaRPr lang="pt-BR" sz="1100" b="1" dirty="0">
              <a:solidFill>
                <a:schemeClr val="bg1"/>
              </a:solidFill>
            </a:endParaRP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90548" y="1372572"/>
            <a:ext cx="7362902" cy="4112856"/>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559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71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ala de Cinz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ma OLL">
      <a:majorFont>
        <a:latin typeface="Open Sans"/>
        <a:ea typeface=""/>
        <a:cs typeface=""/>
      </a:majorFont>
      <a:minorFont>
        <a:latin typeface="Open Sans"/>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2771</TotalTime>
  <Words>559</Words>
  <Application>Microsoft Office PowerPoint</Application>
  <PresentationFormat>Apresentação na tela (4:3)</PresentationFormat>
  <Paragraphs>66</Paragraphs>
  <Slides>24</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24</vt:i4>
      </vt:variant>
    </vt:vector>
  </HeadingPairs>
  <TitlesOfParts>
    <vt:vector size="29" baseType="lpstr">
      <vt:lpstr>Arial</vt:lpstr>
      <vt:lpstr>Open Sans</vt:lpstr>
      <vt:lpstr>Calibri</vt:lpstr>
      <vt:lpstr>FontAwesome</vt:lpstr>
      <vt:lpstr>Tema do Office</vt:lpstr>
      <vt:lpstr>Apresentação do Software</vt:lpstr>
      <vt:lpstr>Atualmente as instituições públicas sofrem de uma deficiência ou até mesmo ausência de um processo de planejamento de contratação.</vt:lpstr>
      <vt:lpstr> O que é planejamento ?</vt:lpstr>
      <vt:lpstr>Até 2010 não havia normativo que regulamentasse um processo de planejamento</vt:lpstr>
      <vt:lpstr>Hoje existem diversas ferramentas disponíveis no mercado para o Controle e Gestão Contratual mas sua maioria, tem a mesma falha que nossos órgãos possuem, o descaso com a etapa de planejamento da contratação.</vt:lpstr>
      <vt:lpstr>Apresentação do PowerPoint</vt:lpstr>
      <vt:lpstr>RESUMO DE FUNCIONALIDADES</vt:lpstr>
      <vt:lpstr>Controle de Acesso RESUMO DE FUNCIONALIDADES</vt:lpstr>
      <vt:lpstr>Busca Indexada RESUMO DE FUNCIONALIDADES</vt:lpstr>
      <vt:lpstr>Personalização de Dashboard RESUMO DE FUNCIONALIDADES</vt:lpstr>
      <vt:lpstr>Processo de Planejamento RESUMO DE FUNCIONALIDADES</vt:lpstr>
      <vt:lpstr>Contratos RESUMO DE FUNCIONALIDADES</vt:lpstr>
      <vt:lpstr>Galeria de Imagens GESTÃO DE ARQUIVOS</vt:lpstr>
      <vt:lpstr>Galeria de Imagens VALIDAÇÃO DE FORMULÁRIO</vt:lpstr>
      <vt:lpstr>Galeria de Imagens RELATÓRIOS DE USO </vt:lpstr>
      <vt:lpstr>Galeria de Imagens USABILIDADE</vt:lpstr>
      <vt:lpstr>Galeria de Imagens USABILIDADE</vt:lpstr>
      <vt:lpstr>Galeria de Imagens PERFIL DE USUÁRIO</vt:lpstr>
      <vt:lpstr>Galeria de Imagens RELATÓRIOS DE CONTRATO</vt:lpstr>
      <vt:lpstr>TECNOLOGIAS UTILIZADAS</vt:lpstr>
      <vt:lpstr>Apache - Solr</vt:lpstr>
      <vt:lpstr>Varnish Cache</vt:lpstr>
      <vt:lpstr>Zend Framework</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Software</dc:title>
  <dc:creator>Orlando Lacerda</dc:creator>
  <cp:keywords>Systech Tecnologia</cp:keywords>
  <cp:lastModifiedBy>Orlando Lacerda</cp:lastModifiedBy>
  <cp:revision>42</cp:revision>
  <dcterms:created xsi:type="dcterms:W3CDTF">2014-08-20T17:46:38Z</dcterms:created>
  <dcterms:modified xsi:type="dcterms:W3CDTF">2014-08-22T19:55:39Z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